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37" r:id="rId2"/>
    <p:sldId id="339" r:id="rId3"/>
    <p:sldId id="338" r:id="rId4"/>
    <p:sldId id="329" r:id="rId5"/>
    <p:sldId id="330" r:id="rId6"/>
    <p:sldId id="260" r:id="rId7"/>
    <p:sldId id="341" r:id="rId8"/>
    <p:sldId id="332" r:id="rId9"/>
    <p:sldId id="342" r:id="rId10"/>
    <p:sldId id="356" r:id="rId11"/>
    <p:sldId id="316" r:id="rId12"/>
    <p:sldId id="263" r:id="rId13"/>
    <p:sldId id="264" r:id="rId14"/>
    <p:sldId id="344" r:id="rId15"/>
    <p:sldId id="336" r:id="rId16"/>
    <p:sldId id="319" r:id="rId17"/>
    <p:sldId id="317" r:id="rId18"/>
    <p:sldId id="270" r:id="rId19"/>
    <p:sldId id="365" r:id="rId20"/>
    <p:sldId id="366" r:id="rId21"/>
    <p:sldId id="271" r:id="rId22"/>
    <p:sldId id="367" r:id="rId23"/>
    <p:sldId id="345" r:id="rId24"/>
    <p:sldId id="368" r:id="rId25"/>
    <p:sldId id="318" r:id="rId26"/>
    <p:sldId id="273" r:id="rId27"/>
    <p:sldId id="355" r:id="rId28"/>
    <p:sldId id="349" r:id="rId29"/>
    <p:sldId id="364" r:id="rId30"/>
    <p:sldId id="348" r:id="rId31"/>
    <p:sldId id="354" r:id="rId32"/>
    <p:sldId id="362" r:id="rId33"/>
    <p:sldId id="351" r:id="rId34"/>
    <p:sldId id="353" r:id="rId35"/>
    <p:sldId id="323" r:id="rId36"/>
    <p:sldId id="357" r:id="rId37"/>
    <p:sldId id="359" r:id="rId38"/>
    <p:sldId id="358" r:id="rId39"/>
    <p:sldId id="276" r:id="rId40"/>
    <p:sldId id="278" r:id="rId41"/>
    <p:sldId id="313" r:id="rId42"/>
    <p:sldId id="363" r:id="rId43"/>
    <p:sldId id="369" r:id="rId44"/>
    <p:sldId id="370" r:id="rId45"/>
    <p:sldId id="371" r:id="rId46"/>
    <p:sldId id="38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</p:sldIdLst>
  <p:sldSz cx="9144000" cy="6858000" type="screen4x3"/>
  <p:notesSz cx="6797675" cy="987425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A9FC70"/>
    <a:srgbClr val="FDDCB1"/>
    <a:srgbClr val="F47C18"/>
    <a:srgbClr val="1B77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37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Distribuição por amostragem do número de sucessos na amostra</a:t>
            </a:r>
          </a:p>
        </c:rich>
      </c:tx>
      <c:layout>
        <c:manualLayout>
          <c:xMode val="edge"/>
          <c:yMode val="edge"/>
          <c:x val="0.1004262741033089"/>
          <c:y val="7.1187861965054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0.125</c:v>
                </c:pt>
                <c:pt idx="1">
                  <c:v>0.375</c:v>
                </c:pt>
                <c:pt idx="2">
                  <c:v>0.375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0D-4C77-BC41-4EB7DE991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69582848"/>
        <c:axId val="369583240"/>
      </c:barChart>
      <c:catAx>
        <c:axId val="36958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83240"/>
        <c:crosses val="autoZero"/>
        <c:auto val="1"/>
        <c:lblAlgn val="ctr"/>
        <c:lblOffset val="100"/>
        <c:noMultiLvlLbl val="0"/>
      </c:catAx>
      <c:valAx>
        <c:axId val="36958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2000" dirty="0"/>
              <a:t>Distribuição por amostragem da média da amostra    </a:t>
            </a:r>
          </a:p>
        </c:rich>
      </c:tx>
      <c:layout>
        <c:manualLayout>
          <c:xMode val="edge"/>
          <c:yMode val="edge"/>
          <c:x val="0.144506780402449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826159230096238E-2"/>
          <c:y val="0.23694444444444446"/>
          <c:w val="0.88396062992125979"/>
          <c:h val="0.641767279090113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Sheet1!$E$2:$E$10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4.5</c:v>
                </c:pt>
                <c:pt idx="3">
                  <c:v>5</c:v>
                </c:pt>
                <c:pt idx="4">
                  <c:v>5.5</c:v>
                </c:pt>
                <c:pt idx="5">
                  <c:v>6</c:v>
                </c:pt>
                <c:pt idx="6">
                  <c:v>6.5</c:v>
                </c:pt>
                <c:pt idx="7">
                  <c:v>7</c:v>
                </c:pt>
                <c:pt idx="8">
                  <c:v>7.5</c:v>
                </c:pt>
              </c:numCache>
            </c:numRef>
          </c:cat>
          <c:val>
            <c:numRef>
              <c:f>Sheet1!$F$2:$F$10</c:f>
              <c:numCache>
                <c:formatCode>General</c:formatCode>
                <c:ptCount val="9"/>
                <c:pt idx="0">
                  <c:v>6.6666666666666666E-2</c:v>
                </c:pt>
                <c:pt idx="1">
                  <c:v>0.13333333333333333</c:v>
                </c:pt>
                <c:pt idx="2">
                  <c:v>6.6666666666666666E-2</c:v>
                </c:pt>
                <c:pt idx="3">
                  <c:v>0.2</c:v>
                </c:pt>
                <c:pt idx="4">
                  <c:v>6.6666666666666666E-2</c:v>
                </c:pt>
                <c:pt idx="5">
                  <c:v>0.13333333333333333</c:v>
                </c:pt>
                <c:pt idx="6">
                  <c:v>0.13333333333333333</c:v>
                </c:pt>
                <c:pt idx="7">
                  <c:v>0.13333333333333333</c:v>
                </c:pt>
                <c:pt idx="8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C8-4BF9-947F-4F7F2E6FF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9581672"/>
        <c:axId val="369582456"/>
      </c:barChart>
      <c:catAx>
        <c:axId val="36958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82456"/>
        <c:crosses val="autoZero"/>
        <c:auto val="1"/>
        <c:lblAlgn val="ctr"/>
        <c:lblOffset val="100"/>
        <c:noMultiLvlLbl val="0"/>
      </c:catAx>
      <c:valAx>
        <c:axId val="36958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958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baseline="0">
                <a:solidFill>
                  <a:srgbClr val="44546A"/>
                </a:solidFill>
                <a:latin typeface="+mn-lt"/>
                <a:ea typeface="+mn-ea"/>
                <a:cs typeface="+mn-cs"/>
              </a:defRPr>
            </a:pPr>
            <a:r>
              <a:rPr lang="pt-PT" sz="2000" b="0" i="0" baseline="0">
                <a:effectLst/>
              </a:rPr>
              <a:t>Distribuição por amostragem</a:t>
            </a:r>
            <a:endParaRPr lang="pt-PT" sz="20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4546A"/>
                </a:solidFill>
              </a:defRPr>
            </a:pPr>
            <a:r>
              <a:rPr lang="pt-PT" sz="2000"/>
              <a:t> 100 amostras aleatórias U(0,1) com n=5</a:t>
            </a:r>
          </a:p>
        </c:rich>
      </c:tx>
      <c:layout>
        <c:manualLayout>
          <c:xMode val="edge"/>
          <c:yMode val="edge"/>
          <c:x val="0.26984610000672993"/>
          <c:y val="7.3202620406782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baseline="0">
              <a:solidFill>
                <a:srgbClr val="44546A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BinsCalc3!$A$1:$A$11</c:f>
              <c:numCache>
                <c:formatCode>General</c:formatCode>
                <c:ptCount val="11"/>
                <c:pt idx="0">
                  <c:v>0.15918472222833399</c:v>
                </c:pt>
                <c:pt idx="1">
                  <c:v>0.22313840150023947</c:v>
                </c:pt>
                <c:pt idx="2">
                  <c:v>0.28709208077214499</c:v>
                </c:pt>
                <c:pt idx="3">
                  <c:v>0.35104576004405047</c:v>
                </c:pt>
                <c:pt idx="4">
                  <c:v>0.41499943931595595</c:v>
                </c:pt>
                <c:pt idx="5">
                  <c:v>0.47895311858786144</c:v>
                </c:pt>
                <c:pt idx="6">
                  <c:v>0.54290679785976692</c:v>
                </c:pt>
                <c:pt idx="7">
                  <c:v>0.60686047713167235</c:v>
                </c:pt>
                <c:pt idx="8">
                  <c:v>0.67081415640357789</c:v>
                </c:pt>
                <c:pt idx="9">
                  <c:v>0.73476783567548343</c:v>
                </c:pt>
                <c:pt idx="10">
                  <c:v>0.79872151494738897</c:v>
                </c:pt>
              </c:numCache>
            </c:numRef>
          </c:cat>
          <c:val>
            <c:numRef>
              <c:f>BinsCalc3!$B$1:$B$11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4</c:v>
                </c:pt>
                <c:pt idx="3">
                  <c:v>15</c:v>
                </c:pt>
                <c:pt idx="4">
                  <c:v>15</c:v>
                </c:pt>
                <c:pt idx="5">
                  <c:v>11</c:v>
                </c:pt>
                <c:pt idx="6">
                  <c:v>21</c:v>
                </c:pt>
                <c:pt idx="7">
                  <c:v>8</c:v>
                </c:pt>
                <c:pt idx="8">
                  <c:v>9</c:v>
                </c:pt>
                <c:pt idx="9">
                  <c:v>9</c:v>
                </c:pt>
                <c:pt idx="1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4-4268-B492-22041DA26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75862040"/>
        <c:axId val="375860472"/>
      </c:barChart>
      <c:catAx>
        <c:axId val="3758620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60472"/>
        <c:crosses val="autoZero"/>
        <c:auto val="1"/>
        <c:lblAlgn val="ctr"/>
        <c:lblOffset val="100"/>
        <c:noMultiLvlLbl val="0"/>
      </c:catAx>
      <c:valAx>
        <c:axId val="37586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62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PT" sz="2000" b="0" i="0" baseline="0">
                <a:effectLst/>
              </a:rPr>
              <a:t>Distribuição por amostragem</a:t>
            </a:r>
            <a:endParaRPr lang="pt-PT" sz="200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pt-PT"/>
              <a:t> </a:t>
            </a:r>
            <a:r>
              <a:rPr lang="pt-PT" sz="2000"/>
              <a:t>1000 amostras aleatórias U(0,1) com n=5</a:t>
            </a:r>
          </a:p>
        </c:rich>
      </c:tx>
      <c:layout>
        <c:manualLayout>
          <c:xMode val="edge"/>
          <c:yMode val="edge"/>
          <c:x val="0.26353504273504275"/>
          <c:y val="5.647059288523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9014200148058419E-2"/>
          <c:y val="0.12450719979473623"/>
          <c:w val="0.87993743858940709"/>
          <c:h val="0.8269735434695934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BinsCalc4!$A$1:$A$11</c:f>
              <c:numCache>
                <c:formatCode>General</c:formatCode>
                <c:ptCount val="11"/>
                <c:pt idx="0">
                  <c:v>-3.5256183112870737E-3</c:v>
                </c:pt>
                <c:pt idx="1">
                  <c:v>8.6198677624038045E-2</c:v>
                </c:pt>
                <c:pt idx="2">
                  <c:v>0.17592297355936315</c:v>
                </c:pt>
                <c:pt idx="3">
                  <c:v>0.26564726949468825</c:v>
                </c:pt>
                <c:pt idx="4">
                  <c:v>0.35537156543001336</c:v>
                </c:pt>
                <c:pt idx="5">
                  <c:v>0.44509586136533846</c:v>
                </c:pt>
                <c:pt idx="6">
                  <c:v>0.53482015730066357</c:v>
                </c:pt>
                <c:pt idx="7">
                  <c:v>0.62454445323598873</c:v>
                </c:pt>
                <c:pt idx="8">
                  <c:v>0.71426874917131389</c:v>
                </c:pt>
                <c:pt idx="9">
                  <c:v>0.80399304510663905</c:v>
                </c:pt>
                <c:pt idx="10">
                  <c:v>0.89371734104196421</c:v>
                </c:pt>
              </c:numCache>
            </c:numRef>
          </c:cat>
          <c:val>
            <c:numRef>
              <c:f>BinsCalc4!$B$1:$B$11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3</c:v>
                </c:pt>
                <c:pt idx="3">
                  <c:v>33</c:v>
                </c:pt>
                <c:pt idx="4">
                  <c:v>105</c:v>
                </c:pt>
                <c:pt idx="5">
                  <c:v>215</c:v>
                </c:pt>
                <c:pt idx="6">
                  <c:v>249</c:v>
                </c:pt>
                <c:pt idx="7">
                  <c:v>226</c:v>
                </c:pt>
                <c:pt idx="8">
                  <c:v>116</c:v>
                </c:pt>
                <c:pt idx="9">
                  <c:v>47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3-421A-A537-98572A781D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863216"/>
        <c:axId val="375855768"/>
      </c:barChart>
      <c:catAx>
        <c:axId val="3758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55768"/>
        <c:crosses val="autoZero"/>
        <c:auto val="1"/>
        <c:lblAlgn val="ctr"/>
        <c:lblOffset val="100"/>
        <c:noMultiLvlLbl val="0"/>
      </c:catAx>
      <c:valAx>
        <c:axId val="375855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6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pt-PT" sz="1800" b="0" i="0" baseline="0">
                <a:effectLst/>
              </a:rPr>
              <a:t>5000 amostras aleatórias U(0,1) com n=5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pt-PT" sz="1800" b="0" i="0" baseline="0">
                <a:effectLst/>
              </a:rPr>
              <a:t>Distribuição por amostragem</a:t>
            </a:r>
            <a:endParaRPr lang="pt-PT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pt-PT"/>
          </a:p>
        </c:rich>
      </c:tx>
      <c:layout>
        <c:manualLayout>
          <c:xMode val="edge"/>
          <c:yMode val="edge"/>
          <c:x val="0.27885128205128207"/>
          <c:y val="0.10457517200968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BinsCalc!$A$1:$A$11</c:f>
              <c:numCache>
                <c:formatCode>General</c:formatCode>
                <c:ptCount val="11"/>
                <c:pt idx="0">
                  <c:v>4.0211568557713268E-2</c:v>
                </c:pt>
                <c:pt idx="1">
                  <c:v>0.12492964292827602</c:v>
                </c:pt>
                <c:pt idx="2">
                  <c:v>0.20964771729883877</c:v>
                </c:pt>
                <c:pt idx="3">
                  <c:v>0.29436579166940152</c:v>
                </c:pt>
                <c:pt idx="4">
                  <c:v>0.37908386603996425</c:v>
                </c:pt>
                <c:pt idx="5">
                  <c:v>0.46380194041052702</c:v>
                </c:pt>
                <c:pt idx="6">
                  <c:v>0.5485200147810898</c:v>
                </c:pt>
                <c:pt idx="7">
                  <c:v>0.63323808915165258</c:v>
                </c:pt>
                <c:pt idx="8">
                  <c:v>0.71795616352221536</c:v>
                </c:pt>
                <c:pt idx="9">
                  <c:v>0.80267423789277814</c:v>
                </c:pt>
                <c:pt idx="10">
                  <c:v>0.88739231226334092</c:v>
                </c:pt>
              </c:numCache>
            </c:numRef>
          </c:cat>
          <c:val>
            <c:numRef>
              <c:f>BinsCalc!$B$1:$B$11</c:f>
              <c:numCache>
                <c:formatCode>General</c:formatCode>
                <c:ptCount val="11"/>
                <c:pt idx="0">
                  <c:v>0</c:v>
                </c:pt>
                <c:pt idx="1">
                  <c:v>6</c:v>
                </c:pt>
                <c:pt idx="2">
                  <c:v>49</c:v>
                </c:pt>
                <c:pt idx="3">
                  <c:v>215</c:v>
                </c:pt>
                <c:pt idx="4">
                  <c:v>658</c:v>
                </c:pt>
                <c:pt idx="5">
                  <c:v>1039</c:v>
                </c:pt>
                <c:pt idx="6">
                  <c:v>1245</c:v>
                </c:pt>
                <c:pt idx="7">
                  <c:v>984</c:v>
                </c:pt>
                <c:pt idx="8">
                  <c:v>555</c:v>
                </c:pt>
                <c:pt idx="9">
                  <c:v>196</c:v>
                </c:pt>
                <c:pt idx="1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BF-45D0-A888-3A6CF6E83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856160"/>
        <c:axId val="375858120"/>
      </c:barChart>
      <c:catAx>
        <c:axId val="3758561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58120"/>
        <c:crosses val="autoZero"/>
        <c:auto val="1"/>
        <c:lblAlgn val="ctr"/>
        <c:lblOffset val="100"/>
        <c:noMultiLvlLbl val="0"/>
      </c:catAx>
      <c:valAx>
        <c:axId val="375858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Frequency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85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C407F-606D-4ACC-AE74-64F16CA3E608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63C8-1EE7-4D80-BC4B-D8406B15D573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02240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432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903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9968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503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4063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E93D69-01C0-4FC7-A755-6202EFA6A0D9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34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713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0441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7291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6470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4673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3322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073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5619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1829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003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28717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49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919824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63229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56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6173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61328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395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54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13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4926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4499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9950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28057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72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E63C8-1EE7-4D80-BC4B-D8406B15D573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526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9882-210B-464B-ACA9-FA5EEAA77D17}" type="datetimeFigureOut">
              <a:rPr lang="pt-PT" smtClean="0"/>
              <a:pPr/>
              <a:t>13/05/2020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79BB0-34D6-422E-A097-AE4AE02D3CE0}" type="slidenum">
              <a:rPr lang="pt-PT" smtClean="0"/>
              <a:pPr/>
              <a:t>‹#›</a:t>
            </a:fld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7" Type="http://schemas.openxmlformats.org/officeDocument/2006/relationships/image" Target="../media/image26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7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13" Type="http://schemas.openxmlformats.org/officeDocument/2006/relationships/image" Target="../media/image29.png"/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11" Type="http://schemas.openxmlformats.org/officeDocument/2006/relationships/image" Target="../media/image270.png"/><Relationship Id="rId5" Type="http://schemas.openxmlformats.org/officeDocument/2006/relationships/image" Target="../media/image210.png"/><Relationship Id="rId10" Type="http://schemas.openxmlformats.org/officeDocument/2006/relationships/image" Target="../media/image261.png"/><Relationship Id="rId4" Type="http://schemas.openxmlformats.org/officeDocument/2006/relationships/image" Target="../media/image200.png"/><Relationship Id="rId9" Type="http://schemas.openxmlformats.org/officeDocument/2006/relationships/image" Target="../media/image2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2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0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90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3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450.png"/><Relationship Id="rId4" Type="http://schemas.openxmlformats.org/officeDocument/2006/relationships/image" Target="../media/image2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4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13" Type="http://schemas.openxmlformats.org/officeDocument/2006/relationships/image" Target="../media/image570.png"/><Relationship Id="rId3" Type="http://schemas.openxmlformats.org/officeDocument/2006/relationships/image" Target="../media/image470.png"/><Relationship Id="rId7" Type="http://schemas.openxmlformats.org/officeDocument/2006/relationships/image" Target="../media/image511.png"/><Relationship Id="rId12" Type="http://schemas.openxmlformats.org/officeDocument/2006/relationships/image" Target="../media/image56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0.png"/><Relationship Id="rId5" Type="http://schemas.openxmlformats.org/officeDocument/2006/relationships/image" Target="../media/image491.png"/><Relationship Id="rId10" Type="http://schemas.openxmlformats.org/officeDocument/2006/relationships/image" Target="../media/image540.png"/><Relationship Id="rId4" Type="http://schemas.openxmlformats.org/officeDocument/2006/relationships/image" Target="../media/image481.png"/><Relationship Id="rId9" Type="http://schemas.openxmlformats.org/officeDocument/2006/relationships/image" Target="../media/image5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70.tiff"/><Relationship Id="rId4" Type="http://schemas.openxmlformats.org/officeDocument/2006/relationships/image" Target="../media/image6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image" Target="../media/image640.png"/><Relationship Id="rId4" Type="http://schemas.openxmlformats.org/officeDocument/2006/relationships/image" Target="../media/image6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0.png"/><Relationship Id="rId4" Type="http://schemas.openxmlformats.org/officeDocument/2006/relationships/image" Target="../media/image7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70.png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750.png"/><Relationship Id="rId7" Type="http://schemas.openxmlformats.org/officeDocument/2006/relationships/image" Target="../media/image8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0.png"/><Relationship Id="rId3" Type="http://schemas.openxmlformats.org/officeDocument/2006/relationships/image" Target="../media/image660.png"/><Relationship Id="rId7" Type="http://schemas.openxmlformats.org/officeDocument/2006/relationships/image" Target="../media/image8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730.png"/><Relationship Id="rId4" Type="http://schemas.openxmlformats.org/officeDocument/2006/relationships/image" Target="../media/image7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0.png"/><Relationship Id="rId4" Type="http://schemas.openxmlformats.org/officeDocument/2006/relationships/image" Target="../media/image58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O método – Aprender a aprender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247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“</a:t>
            </a:r>
            <a:r>
              <a:rPr lang="pt-PT" sz="2400" dirty="0"/>
              <a:t>Aquele que adora praticar sem estudar a teoria é como o marinheiro que embarca sem navio, sem leme e compasso, e nunca sabe onde pode ir parar</a:t>
            </a:r>
            <a:r>
              <a:rPr lang="en-US" sz="2400" dirty="0"/>
              <a:t>.” </a:t>
            </a:r>
            <a:r>
              <a:rPr lang="pt-PT" sz="2400" dirty="0"/>
              <a:t>Leonardo da Vinci (1452-1519)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“A primeira coisa que eles procuram na Google, é a tua capacidade de aprender coisas novas rapidamente.”</a:t>
            </a:r>
          </a:p>
          <a:p>
            <a:r>
              <a:rPr lang="en-US" sz="2400" dirty="0"/>
              <a:t>Laszlo Bock, former SVP of People Operations at Google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288581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404664"/>
                <a:ext cx="8424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Exemplo – Assuma-se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dirty="0"/>
                  <a:t> (prática ou não de desporto)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04664"/>
                <a:ext cx="842493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085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8475" y="1494896"/>
                <a:ext cx="849694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pt-PT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PT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p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6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t-PT" sz="2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Ʌ 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𝞡</m:t>
                          </m:r>
                          <m:r>
                            <a:rPr lang="pt-PT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pt-PT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5" y="1494896"/>
                <a:ext cx="8496944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8475" y="934391"/>
                <a:ext cx="194421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𝑀𝑜𝑑𝑒𝑙𝑜</m:t>
                      </m:r>
                      <m:r>
                        <a:rPr lang="pt-PT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t-PT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ser</m:t>
                      </m:r>
                      <m:r>
                        <a:rPr lang="pt-PT" sz="2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á:</m:t>
                      </m:r>
                    </m:oMath>
                  </m:oMathPara>
                </a14:m>
                <a:endParaRPr lang="pt-PT" sz="2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75" y="934391"/>
                <a:ext cx="1944216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8451" y="2044698"/>
                <a:ext cx="8171862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dirty="0"/>
                  <a:t>Amostra casual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6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600" dirty="0"/>
                  <a:t>, sendo:</a:t>
                </a:r>
              </a:p>
              <a:p>
                <a:r>
                  <a:rPr lang="pt-PT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sz="2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pt-PT" sz="26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𝑠𝑖𝑚𝑜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𝑖𝑛𝑑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í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𝑣𝑖𝑑𝑢𝑜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𝑑𝑎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𝑎𝑚𝑜𝑠𝑡𝑟𝑎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𝑝𝑟𝑎𝑡𝑖𝑐𝑎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𝑑𝑒𝑠𝑝𝑜𝑟𝑡𝑜</m:t>
                        </m:r>
                      </m:e>
                    </m:d>
                  </m:oMath>
                </a14:m>
                <a:endParaRPr lang="pt-PT" sz="24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PT" sz="2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6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pt-PT" sz="26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𝑐𝑎𝑠𝑜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𝑐𝑜𝑛𝑡𝑟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á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𝑟𝑖𝑜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PT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6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PT" sz="2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pt-PT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t-PT" sz="2600" b="0" i="1" smtClean="0">
                        <a:latin typeface="Cambria Math" panose="02040503050406030204" pitchFamily="18" charset="0"/>
                      </a:rPr>
                      <m:t>=1, 2, ⋯,</m:t>
                    </m:r>
                    <m:r>
                      <a:rPr lang="pt-PT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sz="2400" dirty="0"/>
                  <a:t> são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</a:rPr>
                      <m:t>𝒊𝒊𝒅</m:t>
                    </m:r>
                  </m:oMath>
                </a14:m>
                <a:r>
                  <a:rPr lang="pt-PT" sz="2400" b="1" i="1" dirty="0"/>
                  <a:t> </a:t>
                </a:r>
                <a:r>
                  <a:rPr lang="pt-PT" sz="2400" dirty="0"/>
                  <a:t>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1" y="2044698"/>
                <a:ext cx="8171862" cy="1692771"/>
              </a:xfrm>
              <a:prstGeom prst="rect">
                <a:avLst/>
              </a:prstGeom>
              <a:blipFill rotWithShape="0">
                <a:blip r:embed="rId5"/>
                <a:stretch>
                  <a:fillRect l="-1343" t="-2878" b="-68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615" y="3756990"/>
                <a:ext cx="813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Suponha-se que a amostra tem dimensão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15" y="3756990"/>
                <a:ext cx="813690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199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8872" y="423817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Espaço amostra terá 8 elementos: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617315" y="4812405"/>
              <a:ext cx="7980132" cy="19086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166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66429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8417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53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2400" b="0" dirty="0">
                              <a:solidFill>
                                <a:schemeClr val="tx1"/>
                              </a:solidFill>
                            </a:rPr>
                            <a:t>com probabilidade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pt-PT" sz="2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890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4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pt-PT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5109027"/>
                  </p:ext>
                </p:extLst>
              </p:nvPr>
            </p:nvGraphicFramePr>
            <p:xfrm>
              <a:off x="617315" y="4812405"/>
              <a:ext cx="7980132" cy="190861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31660"/>
                    <a:gridCol w="2664296"/>
                    <a:gridCol w="1584176"/>
                  </a:tblGrid>
                  <a:tr h="51531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63" t="-9412" r="-114029" b="-29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pt-PT" sz="2400" b="0" dirty="0" smtClean="0">
                              <a:solidFill>
                                <a:schemeClr val="tx1"/>
                              </a:solidFill>
                            </a:rPr>
                            <a:t>com probabilidade</a:t>
                          </a:r>
                          <a:endParaRPr lang="pt-PT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4231" t="-9412" r="-769" b="-29647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63" t="-124000" r="-114029" b="-2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400" dirty="0" smtClean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4231" t="-124000" r="-769" b="-236000"/>
                          </a:stretch>
                        </a:blipFill>
                      </a:tcPr>
                    </a:tc>
                  </a:tr>
                  <a:tr h="47890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63" t="-212658" r="-114029" b="-124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400" dirty="0" smtClean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4231" t="-212658" r="-769" b="-124051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163" t="-329333" r="-114029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400" dirty="0" smtClean="0">
                              <a:solidFill>
                                <a:schemeClr val="tx1"/>
                              </a:solidFill>
                            </a:rPr>
                            <a:t>“</a:t>
                          </a:r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7"/>
                          <a:stretch>
                            <a:fillRect l="-404231" t="-329333" r="-769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732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833" y="804688"/>
                <a:ext cx="8229600" cy="1584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sz="2400" dirty="0"/>
                  <a:t>Uma empresa tem 6 trabalhadores. O número de anos de experiência dos mesmos é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2, 4, 6, 6, 7, 8</m:t>
                        </m:r>
                      </m:e>
                    </m:d>
                  </m:oMath>
                </a14:m>
                <a:r>
                  <a:rPr lang="pt-PT" sz="2400" dirty="0"/>
                  <a:t>. </a:t>
                </a:r>
                <a:r>
                  <a:rPr lang="pt-PT" sz="2400" dirty="0" err="1"/>
                  <a:t>Seleccionaram-se</a:t>
                </a:r>
                <a:r>
                  <a:rPr lang="pt-PT" sz="2400" dirty="0"/>
                  <a:t> amostras de 2 trabalhadores sem reposição. O </a:t>
                </a:r>
                <a:r>
                  <a:rPr lang="pt-PT" sz="2400" b="1" dirty="0"/>
                  <a:t>espaço amostra </a:t>
                </a:r>
                <a:r>
                  <a:rPr lang="pt-PT" sz="2400" dirty="0"/>
                  <a:t>contem 15 amostras diferentes representadas na tabela abaixo: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833" y="804688"/>
                <a:ext cx="8229600" cy="1584176"/>
              </a:xfrm>
              <a:blipFill rotWithShape="0">
                <a:blip r:embed="rId2"/>
                <a:stretch>
                  <a:fillRect l="-1111" t="-3077" b="-692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810879"/>
                  </p:ext>
                </p:extLst>
              </p:nvPr>
            </p:nvGraphicFramePr>
            <p:xfrm>
              <a:off x="614148" y="2388358"/>
              <a:ext cx="3030698" cy="44436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830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30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7463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29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16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Am3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Am5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Am9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Am10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Am11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Am13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589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Am15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810879"/>
                  </p:ext>
                </p:extLst>
              </p:nvPr>
            </p:nvGraphicFramePr>
            <p:xfrm>
              <a:off x="614148" y="2388358"/>
              <a:ext cx="3030698" cy="44436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83017"/>
                    <a:gridCol w="673048"/>
                    <a:gridCol w="674633"/>
                  </a:tblGrid>
                  <a:tr h="529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52727" t="-1149" r="-102727" b="-759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49550" t="-1149" r="-1802" b="-759770"/>
                          </a:stretch>
                        </a:blipFill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Am3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Am5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Am9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Am10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Am11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Am12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Am13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Am14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6092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Am15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  <a:endParaRPr lang="pt-PT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6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4716016" y="2564904"/>
            <a:ext cx="397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Cada uma das 15 amostras tem a mesma probabilidade de ser selecionada.</a:t>
            </a:r>
          </a:p>
        </p:txBody>
      </p:sp>
    </p:spTree>
    <p:extLst>
      <p:ext uri="{BB962C8B-B14F-4D97-AF65-F5344CB8AC3E}">
        <p14:creationId xmlns:p14="http://schemas.microsoft.com/office/powerpoint/2010/main" val="2884082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</a:t>
            </a:r>
            <a:endParaRPr lang="pt-PT" sz="2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43204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PT" sz="2400" b="1" dirty="0"/>
              <a:t>6.3 – </a:t>
            </a:r>
            <a:r>
              <a:rPr lang="pt-PT" sz="2400" b="1" dirty="0">
                <a:solidFill>
                  <a:srgbClr val="C00000"/>
                </a:solidFill>
              </a:rPr>
              <a:t>Estatística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269522" y="4653136"/>
                <a:ext cx="8604956" cy="156966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2400" b="1" dirty="0">
                    <a:solidFill>
                      <a:srgbClr val="C00000"/>
                    </a:solidFill>
                  </a:rPr>
                  <a:t>Definição 6.2 </a:t>
                </a:r>
                <a:r>
                  <a:rPr lang="pt-PT" sz="2400" b="1" dirty="0"/>
                  <a:t>–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Estatística</a:t>
                </a:r>
              </a:p>
              <a:p>
                <a:r>
                  <a:rPr lang="pt-PT" sz="2400" dirty="0"/>
                  <a:t>Uma estatística é uma </a:t>
                </a:r>
                <a:r>
                  <a:rPr lang="pt-PT" sz="2400" dirty="0">
                    <a:solidFill>
                      <a:srgbClr val="C00000"/>
                    </a:solidFill>
                  </a:rPr>
                  <a:t>variável aleatória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/>
                      </a:rPr>
                      <m:t>𝑇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pt-PT" sz="2400" dirty="0"/>
              </a:p>
              <a:p>
                <a:r>
                  <a:rPr lang="pt-PT" sz="2400" i="1" dirty="0"/>
                  <a:t>função da </a:t>
                </a:r>
                <a:r>
                  <a:rPr lang="pt-PT" sz="2400" dirty="0"/>
                  <a:t>amostra aleatória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i="1" dirty="0"/>
                  <a:t>, que </a:t>
                </a:r>
                <a:r>
                  <a:rPr lang="pt-PT" sz="2400" i="1" dirty="0">
                    <a:solidFill>
                      <a:srgbClr val="C00000"/>
                    </a:solidFill>
                  </a:rPr>
                  <a:t>não é função de qualquer parâmetro desconhecido</a:t>
                </a:r>
                <a:r>
                  <a:rPr lang="pt-PT" sz="2400" i="1" dirty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22" y="4653136"/>
                <a:ext cx="8604956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989" t="-2682" b="-68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" name="TextBox 3"/>
          <p:cNvSpPr txBox="1"/>
          <p:nvPr/>
        </p:nvSpPr>
        <p:spPr>
          <a:xfrm>
            <a:off x="442257" y="1541228"/>
            <a:ext cx="709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 </a:t>
            </a:r>
            <a:r>
              <a:rPr lang="pt-PT" sz="2400" b="1" dirty="0">
                <a:solidFill>
                  <a:srgbClr val="C00000"/>
                </a:solidFill>
              </a:rPr>
              <a:t>A estatística descreve uma característica da amostra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2256" y="3288613"/>
                <a:ext cx="85222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Qualquer função de</a:t>
                </a:r>
                <a:r>
                  <a:rPr lang="pt-PT" sz="2400" b="1" dirty="0"/>
                  <a:t>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pt-PT" sz="2400" b="1" dirty="0"/>
                  <a:t> </a:t>
                </a:r>
                <a:r>
                  <a:rPr lang="pt-PT" sz="2400" dirty="0"/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, por exemplo,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pt-PT" sz="2400" b="1" i="1" dirty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pt-PT" sz="2400" i="1" dirty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pt-PT" sz="2400" dirty="0"/>
              </a:p>
              <a:p>
                <a:r>
                  <a:rPr lang="pt-PT" sz="2400" dirty="0"/>
                  <a:t>é uma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estatística</a:t>
                </a:r>
                <a:r>
                  <a:rPr lang="pt-PT" sz="2400" b="1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6" y="3288613"/>
                <a:ext cx="8522231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144" t="-5839" b="-15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29600" y="2293422"/>
            <a:ext cx="785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400" dirty="0"/>
              <a:t>Permite condensar a informação </a:t>
            </a:r>
            <a:r>
              <a:rPr lang="pt-PT" sz="2400" dirty="0" err="1"/>
              <a:t>amostral</a:t>
            </a:r>
            <a:r>
              <a:rPr lang="pt-PT" sz="2400" dirty="0"/>
              <a:t> num único número.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908720"/>
                <a:ext cx="8784976" cy="792088"/>
              </a:xfrm>
            </p:spPr>
            <p:txBody>
              <a:bodyPr>
                <a:normAutofit lnSpcReduction="10000"/>
              </a:bodyPr>
              <a:lstStyle/>
              <a:p>
                <a:pPr>
                  <a:buNone/>
                </a:pPr>
                <a:r>
                  <a:rPr lang="pt-PT" sz="2400" b="1" dirty="0"/>
                  <a:t>Exemplo 6.7 – 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b="1" dirty="0"/>
                  <a:t> </a:t>
                </a:r>
                <a:r>
                  <a:rPr lang="pt-PT" sz="2400" b="1" i="1" dirty="0"/>
                  <a:t>é amostra casual de uma população de Bernoulli, </a:t>
                </a:r>
                <a:r>
                  <a:rPr lang="pt-PT" sz="2400" i="1" dirty="0"/>
                  <a:t>as</a:t>
                </a:r>
                <a:r>
                  <a:rPr lang="pt-PT" sz="2400" b="1" i="1" dirty="0"/>
                  <a:t> </a:t>
                </a:r>
                <a:r>
                  <a:rPr lang="pt-PT" sz="2400" dirty="0"/>
                  <a:t>estatísticas:</a:t>
                </a: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908720"/>
                <a:ext cx="8784976" cy="792088"/>
              </a:xfrm>
              <a:blipFill rotWithShape="0">
                <a:blip r:embed="rId3"/>
                <a:stretch>
                  <a:fillRect l="-1040" t="-10769" b="-123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3528" y="1700808"/>
                <a:ext cx="8363272" cy="77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pt-PT" sz="2200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2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sz="2200" i="1">
                            <a:latin typeface="Cambria Math"/>
                          </a:rPr>
                          <m:t>𝑖</m:t>
                        </m:r>
                        <m:r>
                          <a:rPr lang="pt-PT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pt-PT" sz="2200" i="1" dirty="0"/>
                  <a:t>, representa o número de </a:t>
                </a:r>
                <a:r>
                  <a:rPr lang="pt-PT" sz="2200" dirty="0"/>
                  <a:t>“sucessos” na amostra,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8363272" cy="770596"/>
              </a:xfrm>
              <a:prstGeom prst="rect">
                <a:avLst/>
              </a:prstGeom>
              <a:blipFill rotWithShape="0">
                <a:blip r:embed="rId4"/>
                <a:stretch>
                  <a:fillRect l="-948" t="-71429" b="-626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2471404"/>
                <a:ext cx="7787208" cy="770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pt-PT" sz="2200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2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2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PT" sz="2200" i="1">
                                <a:latin typeface="Cambria Math"/>
                              </a:rPr>
                              <m:t>𝑖</m:t>
                            </m:r>
                            <m:r>
                              <a:rPr lang="pt-PT" sz="22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PT" sz="22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2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2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sz="22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PT" sz="2200" dirty="0"/>
                  <a:t>, </a:t>
                </a:r>
                <a:r>
                  <a:rPr lang="pt-PT" sz="2200" i="1" dirty="0"/>
                  <a:t>indica a proporção de “sucessos” </a:t>
                </a:r>
                <a:r>
                  <a:rPr lang="pt-PT" sz="2200" dirty="0"/>
                  <a:t>na amostra.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471404"/>
                <a:ext cx="7787208" cy="770596"/>
              </a:xfrm>
              <a:prstGeom prst="rect">
                <a:avLst/>
              </a:prstGeom>
              <a:blipFill rotWithShape="0">
                <a:blip r:embed="rId5"/>
                <a:stretch>
                  <a:fillRect l="-1017" t="-70866" b="-614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3429000"/>
                <a:ext cx="828092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sz="2400" b="1" dirty="0"/>
                  <a:t>Exemplo 6.9 – 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b="1" dirty="0"/>
                  <a:t> </a:t>
                </a:r>
                <a:r>
                  <a:rPr lang="pt-PT" sz="2400" b="1" i="1" dirty="0"/>
                  <a:t>é amostra casual de uma população normal 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/>
                      </a:rPr>
                      <m:t>𝑿</m:t>
                    </m:r>
                    <m:r>
                      <a:rPr lang="pt-PT" sz="2400" b="1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PT" sz="2400" b="1" i="1">
                        <a:latin typeface="Cambria Math"/>
                        <a:ea typeface="Cambria Math"/>
                      </a:rPr>
                      <m:t>𝑵</m:t>
                    </m:r>
                    <m:d>
                      <m:dPr>
                        <m:ctrlPr>
                          <a:rPr lang="pt-PT" sz="24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b="1" i="1">
                            <a:latin typeface="Cambria Math"/>
                            <a:ea typeface="Cambria Math"/>
                          </a:rPr>
                          <m:t>𝝁</m:t>
                        </m:r>
                        <m:r>
                          <a:rPr lang="pt-PT" sz="2400" b="1" i="1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pt-PT" sz="24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400" b="1" i="1">
                                <a:latin typeface="Cambria Math"/>
                                <a:ea typeface="Cambria Math"/>
                              </a:rPr>
                              <m:t>𝝈</m:t>
                            </m:r>
                          </m:e>
                          <m:sup>
                            <m:r>
                              <a:rPr lang="pt-PT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b="1" i="1" dirty="0"/>
                  <a:t> </a:t>
                </a:r>
                <a:r>
                  <a:rPr lang="pt-PT" sz="2400" dirty="0"/>
                  <a:t>com parâmetros desconhecidos,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280920" cy="878510"/>
              </a:xfrm>
              <a:prstGeom prst="rect">
                <a:avLst/>
              </a:prstGeom>
              <a:blipFill rotWithShape="0">
                <a:blip r:embed="rId6"/>
                <a:stretch>
                  <a:fillRect l="-1105" t="-5556" r="-1841" b="-1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4354279"/>
            <a:ext cx="7931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200" dirty="0"/>
              <a:t>São estatísticas unidimensionais: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5445224"/>
            <a:ext cx="7355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PT" sz="2200" dirty="0"/>
              <a:t>Não são estatísticas: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744" y="4687709"/>
                <a:ext cx="1522512" cy="75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PT" sz="2200" i="1">
                              <a:latin typeface="Cambria Math"/>
                            </a:rPr>
                            <m:t>𝑖</m:t>
                          </m:r>
                          <m:r>
                            <a:rPr lang="pt-PT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pt-PT" sz="2200" i="1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4" y="4687709"/>
                <a:ext cx="1522512" cy="7575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52782" y="4780329"/>
                <a:ext cx="1584176" cy="572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2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2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PT" sz="2200" i="1" dirty="0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sz="2200" i="1">
                            <a:latin typeface="Cambria Math"/>
                          </a:rPr>
                          <m:t>𝑖</m:t>
                        </m:r>
                        <m:r>
                          <a:rPr lang="pt-PT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pt-PT" sz="22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2782" y="4780329"/>
                <a:ext cx="1584176" cy="5722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05164" y="4736438"/>
                <a:ext cx="1162472" cy="75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PT" sz="2200" i="1">
                              <a:latin typeface="Cambria Math"/>
                            </a:rPr>
                            <m:t>𝑖</m:t>
                          </m:r>
                          <m:r>
                            <a:rPr lang="pt-PT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PT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164" y="4736438"/>
                <a:ext cx="1162472" cy="7575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49310" y="4687709"/>
                <a:ext cx="2067822" cy="757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sz="2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2200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PT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310" y="4687709"/>
                <a:ext cx="2067822" cy="75751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1560" y="5876111"/>
                <a:ext cx="2232248" cy="1049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2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PT" sz="2200" i="1">
                              <a:latin typeface="Cambria Math"/>
                              <a:ea typeface="Cambria Math"/>
                            </a:rPr>
                            <m:t>𝜎</m:t>
                          </m:r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PT" sz="2200" i="1">
                              <a:latin typeface="Cambria Math"/>
                            </a:rPr>
                            <m:t>𝑖</m:t>
                          </m:r>
                          <m:r>
                            <a:rPr lang="pt-PT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2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2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PT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200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pt-PT" sz="2200" dirty="0"/>
              </a:p>
              <a:p>
                <a:endParaRPr lang="pt-PT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876111"/>
                <a:ext cx="2232248" cy="104907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2996" y="5876111"/>
                <a:ext cx="1944216" cy="77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2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 dirty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2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PT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PT" sz="2200" i="1">
                              <a:latin typeface="Cambria Math"/>
                            </a:rPr>
                            <m:t>𝑖</m:t>
                          </m:r>
                          <m:r>
                            <a:rPr lang="pt-PT" sz="22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sz="22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96" y="5876111"/>
                <a:ext cx="1944216" cy="77207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65866" y="5876111"/>
                <a:ext cx="1573832" cy="772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2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pt-PT" sz="2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200" i="1" dirty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2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pt-PT" sz="2200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pt-PT" sz="2200" i="1" dirty="0">
                              <a:latin typeface="Cambria Math"/>
                            </a:rPr>
                            <m:t>𝑖</m:t>
                          </m:r>
                          <m:r>
                            <a:rPr lang="pt-PT" sz="2200" i="1" dirty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sz="2200" i="1" dirty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pt-PT" sz="2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sz="22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2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pt-PT" sz="22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866" y="5876111"/>
                <a:ext cx="1573832" cy="77207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306" y="1340768"/>
            <a:ext cx="8229600" cy="460648"/>
          </a:xfrm>
        </p:spPr>
        <p:txBody>
          <a:bodyPr>
            <a:normAutofit/>
          </a:bodyPr>
          <a:lstStyle/>
          <a:p>
            <a:r>
              <a:rPr lang="pt-PT" sz="2400" dirty="0">
                <a:solidFill>
                  <a:srgbClr val="C00000"/>
                </a:solidFill>
              </a:rPr>
              <a:t>Distribuições amostrais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3306" y="332656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971600" y="1858814"/>
                <a:ext cx="4377680" cy="46064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2400" dirty="0"/>
                  <a:t>Distribuição da estatística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t-PT" sz="2400" dirty="0"/>
                  <a:t>.</a:t>
                </a:r>
                <a:endParaRPr lang="pt-P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58814"/>
                <a:ext cx="4377680" cy="460648"/>
              </a:xfrm>
              <a:prstGeom prst="rect">
                <a:avLst/>
              </a:prstGeom>
              <a:blipFill rotWithShape="0">
                <a:blip r:embed="rId2"/>
                <a:stretch>
                  <a:fillRect l="-1808" t="-10667" b="-30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 txBox="1">
            <a:spLocks/>
          </p:cNvSpPr>
          <p:nvPr/>
        </p:nvSpPr>
        <p:spPr>
          <a:xfrm>
            <a:off x="986677" y="2376860"/>
            <a:ext cx="4377680" cy="4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Pode ser difícil de obter</a:t>
            </a:r>
            <a:endParaRPr lang="pt-PT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986676" y="2952304"/>
                <a:ext cx="7185723" cy="11967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2400" dirty="0"/>
                  <a:t>Vamos usar a estatística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pt-PT" sz="2400" dirty="0"/>
                  <a:t> e a sua distribuição para inferir sobre parâmetros da população usando a amostra</a:t>
                </a:r>
                <a:endParaRPr lang="pt-PT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676" y="2952304"/>
                <a:ext cx="7185723" cy="1196776"/>
              </a:xfrm>
              <a:prstGeom prst="rect">
                <a:avLst/>
              </a:prstGeom>
              <a:blipFill rotWithShape="0">
                <a:blip r:embed="rId3"/>
                <a:stretch>
                  <a:fillRect l="-1187" t="-4061" b="-1066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943393" y="4149080"/>
                <a:ext cx="7229006" cy="19442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pt-PT" sz="2400" dirty="0"/>
                  <a:t>Utilidade de qualquer estatística </a:t>
                </a:r>
                <a:r>
                  <a:rPr lang="pt-PT" sz="2400" b="1" u="sng" dirty="0"/>
                  <a:t>depende</a:t>
                </a:r>
                <a:r>
                  <a:rPr lang="pt-PT" sz="2400" dirty="0"/>
                  <a:t> do </a:t>
                </a:r>
                <a:r>
                  <a:rPr lang="pt-PT" sz="2400" b="1" u="sng" dirty="0"/>
                  <a:t>comportamento probabilístico da estatística</a:t>
                </a:r>
                <a:r>
                  <a:rPr lang="pt-PT" sz="2400" u="sng" dirty="0"/>
                  <a:t> </a:t>
                </a:r>
                <a:r>
                  <a:rPr lang="pt-PT" sz="2400" dirty="0"/>
                  <a:t>e </a:t>
                </a:r>
                <a:r>
                  <a:rPr lang="pt-PT" sz="2400" b="1" dirty="0"/>
                  <a:t>não</a:t>
                </a:r>
                <a:r>
                  <a:rPr lang="pt-PT" sz="2400" dirty="0"/>
                  <a:t> do </a:t>
                </a:r>
                <a:r>
                  <a:rPr lang="pt-PT" sz="2400" b="1" dirty="0"/>
                  <a:t>seu valor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para uma amostra particular.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93" y="4149080"/>
                <a:ext cx="7229006" cy="1944216"/>
              </a:xfrm>
              <a:prstGeom prst="rect">
                <a:avLst/>
              </a:prstGeom>
              <a:blipFill rotWithShape="0">
                <a:blip r:embed="rId4"/>
                <a:stretch>
                  <a:fillRect l="-1180" t="-313" b="-62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215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9532" y="764704"/>
                <a:ext cx="84249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Exemplo – Assuma-se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dirty="0"/>
                  <a:t> (prática ou não de desporto)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764704"/>
                <a:ext cx="842493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58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9532" y="1244655"/>
                <a:ext cx="8340129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Seja uma amostra de dimensão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pt-PT" sz="2400" dirty="0"/>
                  <a:t> e a estatística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24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sz="2400" i="1">
                            <a:latin typeface="Cambria Math"/>
                          </a:rPr>
                          <m:t>𝑖</m:t>
                        </m:r>
                        <m:r>
                          <a:rPr lang="pt-PT" sz="2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PT" sz="24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244655"/>
                <a:ext cx="8340129" cy="462947"/>
              </a:xfrm>
              <a:prstGeom prst="rect">
                <a:avLst/>
              </a:prstGeom>
              <a:blipFill rotWithShape="0">
                <a:blip r:embed="rId3"/>
                <a:stretch>
                  <a:fillRect l="-1170" t="-130263" r="-2924" b="-19473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097580"/>
                  </p:ext>
                </p:extLst>
              </p:nvPr>
            </p:nvGraphicFramePr>
            <p:xfrm>
              <a:off x="539552" y="2276872"/>
              <a:ext cx="4350106" cy="3836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3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22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5314">
                    <a:tc>
                      <a:txBody>
                        <a:bodyPr/>
                        <a:lstStyle/>
                        <a:p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Espaço</a:t>
                          </a:r>
                          <a:r>
                            <a:rPr lang="pt-PT" sz="2400" baseline="0" dirty="0">
                              <a:solidFill>
                                <a:schemeClr val="tx1"/>
                              </a:solidFill>
                            </a:rPr>
                            <a:t> amostra</a:t>
                          </a:r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𝒕</m:t>
                                    </m:r>
                                  </m:e>
                                  <m:sub>
                                    <m:r>
                                      <a:rPr lang="pt-PT" sz="24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40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pt-P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pt-PT" sz="2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pt-PT" sz="2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5"/>
                                          </m:rPr>
                                          <a:rPr lang="pt-P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pt-PT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pt-PT" sz="2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pt-PT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400" b="1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pt-PT" sz="2400" i="1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3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8904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pt-PT" sz="20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pt-PT" sz="2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oMath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pt-PT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9097580"/>
                  </p:ext>
                </p:extLst>
              </p:nvPr>
            </p:nvGraphicFramePr>
            <p:xfrm>
              <a:off x="539552" y="2276872"/>
              <a:ext cx="4350106" cy="38364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537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9228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3257">
                    <a:tc>
                      <a:txBody>
                        <a:bodyPr/>
                        <a:lstStyle/>
                        <a:p>
                          <a:r>
                            <a:rPr lang="pt-PT" sz="2400" dirty="0">
                              <a:solidFill>
                                <a:schemeClr val="tx1"/>
                              </a:solidFill>
                            </a:rPr>
                            <a:t>Espaço</a:t>
                          </a:r>
                          <a:r>
                            <a:rPr lang="pt-PT" sz="2400" baseline="0" dirty="0">
                              <a:solidFill>
                                <a:schemeClr val="tx1"/>
                              </a:solidFill>
                            </a:rPr>
                            <a:t> amostra</a:t>
                          </a:r>
                          <a:endParaRPr lang="pt-PT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49398" t="-4667" r="-515663" b="-3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075" t="-4667" r="-469" b="-398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5314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184706" r="-248058" b="-60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b="0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075" t="-184706" r="-469" b="-6035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146667" r="-248058" b="-2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075" t="-146667" r="-469" b="-2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246667" r="-248058" b="-1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075" t="-246667" r="-469" b="-1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85" t="-880000" r="-248058" b="-18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PT" sz="2000" dirty="0">
                              <a:solidFill>
                                <a:schemeClr val="tx1"/>
                              </a:solidFill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8075" t="-880000" r="-469" b="-18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346769"/>
              </p:ext>
            </p:extLst>
          </p:nvPr>
        </p:nvGraphicFramePr>
        <p:xfrm>
          <a:off x="5076056" y="2276872"/>
          <a:ext cx="3708412" cy="3568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A0FF77D-B818-4685-B27F-D9B19F3DB13B}"/>
              </a:ext>
            </a:extLst>
          </p:cNvPr>
          <p:cNvCxnSpPr/>
          <p:nvPr/>
        </p:nvCxnSpPr>
        <p:spPr>
          <a:xfrm flipH="1">
            <a:off x="7020272" y="1700808"/>
            <a:ext cx="720080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4179A3B-1710-4C6A-8D4C-49A3AAA9984A}"/>
              </a:ext>
            </a:extLst>
          </p:cNvPr>
          <p:cNvSpPr txBox="1"/>
          <p:nvPr/>
        </p:nvSpPr>
        <p:spPr>
          <a:xfrm>
            <a:off x="3851920" y="165581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número de sucessos na amostra</a:t>
            </a:r>
          </a:p>
        </p:txBody>
      </p:sp>
    </p:spTree>
    <p:extLst>
      <p:ext uri="{BB962C8B-B14F-4D97-AF65-F5344CB8AC3E}">
        <p14:creationId xmlns:p14="http://schemas.microsoft.com/office/powerpoint/2010/main" val="30015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10" grpId="0">
        <p:bldAsOne/>
      </p:bldGraphic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673728"/>
                  </p:ext>
                </p:extLst>
              </p:nvPr>
            </p:nvGraphicFramePr>
            <p:xfrm>
              <a:off x="539552" y="742315"/>
              <a:ext cx="7776865" cy="611568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348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544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6556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1209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019819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5033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5298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pt-PT" sz="2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limLoc m:val="subSup"/>
                                        <m:ctrlP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pt-PT" sz="22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pt-PT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pt-PT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PT" sz="22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Calibri" panose="020F0502020204030204" pitchFamily="34" charset="0"/>
                                                <a:cs typeface="Times New Roman" panose="020206030504050203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r>
                                      <a:rPr lang="pt-PT" sz="22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58985">
                    <a:tc rowSpan="15"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pt-PT" sz="24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       A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        M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        O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  S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Ç        T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      R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A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15"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E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pt-PT" sz="22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S</a:t>
                          </a:r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   </a:t>
                          </a:r>
                          <a:r>
                            <a:rPr lang="pt-PT" sz="22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T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       A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 de T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 Í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Ç       S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     T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I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C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A</a:t>
                          </a:r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S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5898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34673728"/>
                  </p:ext>
                </p:extLst>
              </p:nvPr>
            </p:nvGraphicFramePr>
            <p:xfrm>
              <a:off x="539552" y="742315"/>
              <a:ext cx="7776865" cy="6115685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93488"/>
                    <a:gridCol w="1045442"/>
                    <a:gridCol w="1655692"/>
                    <a:gridCol w="512092"/>
                    <a:gridCol w="2019819"/>
                    <a:gridCol w="1050332"/>
                  </a:tblGrid>
                  <a:tr h="73406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11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53676" t="-826" r="-216912" b="-7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821429" t="-826" r="-602381" b="-7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33133" t="-826" r="-52410" b="-7504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rowSpan="15"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</a:t>
                          </a: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</a:t>
                          </a:r>
                          <a:r>
                            <a:rPr lang="pt-PT" sz="24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       A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        M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        O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  </a:t>
                          </a: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Ç        </a:t>
                          </a: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      R</a:t>
                          </a:r>
                          <a:endParaRPr lang="pt-PT" sz="24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A</a:t>
                          </a:r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15"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    </a:t>
                          </a: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T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       A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 de T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     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Í</a:t>
                          </a: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Ç      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O      T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 I</a:t>
                          </a:r>
                          <a:endParaRPr lang="pt-PT" sz="2200" baseline="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</a:t>
                          </a:r>
                          <a:endParaRPr lang="pt-PT" sz="2200" baseline="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  </a:t>
                          </a:r>
                          <a:r>
                            <a:rPr lang="pt-PT" sz="2200" baseline="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endParaRPr lang="pt-PT" sz="22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      </a:t>
                          </a:r>
                          <a:r>
                            <a:rPr lang="pt-PT" sz="22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pt-PT" sz="22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Am9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Am10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Am11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Am12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58775"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Am15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2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pt-PT" sz="11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9362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83460" y="836712"/>
                <a:ext cx="8229600" cy="792087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PT" sz="2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t-PT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pt-P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=1, 2, ⋯,15</m:t>
                          </m:r>
                        </m:e>
                      </m:d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3460" y="836712"/>
                <a:ext cx="8229600" cy="792087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819621"/>
                  </p:ext>
                </p:extLst>
              </p:nvPr>
            </p:nvGraphicFramePr>
            <p:xfrm>
              <a:off x="611560" y="1916832"/>
              <a:ext cx="2808312" cy="39135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87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3951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58819621"/>
                  </p:ext>
                </p:extLst>
              </p:nvPr>
            </p:nvGraphicFramePr>
            <p:xfrm>
              <a:off x="611560" y="1916832"/>
              <a:ext cx="2808312" cy="39135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68794"/>
                    <a:gridCol w="1439518"/>
                  </a:tblGrid>
                  <a:tr h="39135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44" t="-1563" r="-106222" b="-9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1563" r="-844" b="-946875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100000" r="-844" b="-832308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203125" r="-844" b="-745313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303125" r="-844" b="-645313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396923" r="-844" b="-535385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504688" r="-844" b="-4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604688" r="-844" b="-3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704688" r="-844" b="-2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792308" r="-844" b="-14000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95359" t="-906250" r="-844" b="-421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7904" y="1772816"/>
                <a:ext cx="4824536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Estatística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400" b="0" i="0" smtClean="0">
                        <a:latin typeface="Cambria Math" panose="02040503050406030204" pitchFamily="18" charset="0"/>
                      </a:rPr>
                      <m:t>T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PT" dirty="0"/>
                  <a:t> </a:t>
                </a:r>
                <a:r>
                  <a:rPr lang="pt-PT" sz="2400" dirty="0"/>
                  <a:t>é uma variável aleatória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772816"/>
                <a:ext cx="4824536" cy="887166"/>
              </a:xfrm>
              <a:prstGeom prst="rect">
                <a:avLst/>
              </a:prstGeom>
              <a:blipFill rotWithShape="0">
                <a:blip r:embed="rId4"/>
                <a:stretch>
                  <a:fillRect l="-1894" t="-2069" b="-1517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584535"/>
              </p:ext>
            </p:extLst>
          </p:nvPr>
        </p:nvGraphicFramePr>
        <p:xfrm>
          <a:off x="3707904" y="2803999"/>
          <a:ext cx="4978896" cy="364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9407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</a:t>
            </a:r>
            <a:endParaRPr lang="pt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80728"/>
                <a:ext cx="8568952" cy="9361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sz="2400" dirty="0">
                    <a:solidFill>
                      <a:srgbClr val="C00000"/>
                    </a:solidFill>
                  </a:rPr>
                  <a:t>Distribuições por amostragem do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mínimo </a:t>
                </a:r>
                <a:r>
                  <a:rPr lang="pt-PT" sz="2400" dirty="0">
                    <a:solidFill>
                      <a:srgbClr val="C00000"/>
                    </a:solidFill>
                  </a:rPr>
                  <a:t>e do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máximo </a:t>
                </a:r>
                <a:r>
                  <a:rPr lang="pt-PT" sz="2400" dirty="0">
                    <a:solidFill>
                      <a:srgbClr val="C00000"/>
                    </a:solidFill>
                  </a:rPr>
                  <a:t>da amostra.</a:t>
                </a:r>
              </a:p>
              <a:p>
                <a:pPr marL="0" indent="0">
                  <a:buNone/>
                </a:pPr>
                <a:r>
                  <a:rPr lang="pt-PT" sz="2400" dirty="0"/>
                  <a:t> Seja a amostra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onde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sz="2400" i="1">
                        <a:latin typeface="Cambria Math"/>
                      </a:rPr>
                      <m:t>~</m:t>
                    </m:r>
                    <m:r>
                      <a:rPr lang="pt-PT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sz="2400" dirty="0"/>
                  <a:t>, </a:t>
                </a:r>
                <a:r>
                  <a:rPr lang="pt-PT" sz="2400" dirty="0" err="1"/>
                  <a:t>f.d.p</a:t>
                </a:r>
                <a:r>
                  <a:rPr lang="pt-PT" sz="2400" dirty="0"/>
                  <a:t> ou </a:t>
                </a:r>
                <a:r>
                  <a:rPr lang="pt-PT" sz="2400" dirty="0" err="1"/>
                  <a:t>f.p</a:t>
                </a:r>
                <a:r>
                  <a:rPr lang="pt-PT" sz="2400" dirty="0"/>
                  <a:t>.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t-PT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80728"/>
                <a:ext cx="8568952" cy="936104"/>
              </a:xfrm>
              <a:blipFill rotWithShape="0">
                <a:blip r:embed="rId3"/>
                <a:stretch>
                  <a:fillRect l="-1067" t="-5229" r="-925" b="-1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2132856"/>
                <a:ext cx="8568952" cy="1562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800" b="1" dirty="0"/>
                  <a:t>Estatísticas de ordem</a:t>
                </a:r>
                <a:r>
                  <a:rPr lang="pt-PT" sz="2800" dirty="0"/>
                  <a:t>: obtêm-se ordenando a amostra: </a:t>
                </a:r>
              </a:p>
              <a:p>
                <a:endParaRPr lang="pt-PT" sz="1050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pt-PT" sz="2800" i="1">
                              <a:latin typeface="Cambria Math"/>
                            </a:rPr>
                            <m:t>𝑀𝑖𝑛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r>
                        <a:rPr lang="pt-PT" sz="2800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pt-PT" sz="2800" i="1">
                          <a:latin typeface="Cambria Math"/>
                        </a:rPr>
                        <m:t>≤⋯≤</m:t>
                      </m:r>
                      <m:limLow>
                        <m:limLow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pt-PT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groupChr>
                        </m:e>
                        <m:lim>
                          <m:r>
                            <a:rPr lang="pt-PT" sz="2800" i="1">
                              <a:latin typeface="Cambria Math"/>
                            </a:rPr>
                            <m:t>𝑀𝑎𝑥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132856"/>
                <a:ext cx="8568952" cy="1562735"/>
              </a:xfrm>
              <a:prstGeom prst="rect">
                <a:avLst/>
              </a:prstGeom>
              <a:blipFill rotWithShape="0">
                <a:blip r:embed="rId4"/>
                <a:stretch>
                  <a:fillRect l="-1422" t="-3906" r="-4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3861048"/>
                <a:ext cx="7848872" cy="117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800" b="1" dirty="0">
                    <a:solidFill>
                      <a:srgbClr val="C00000"/>
                    </a:solidFill>
                  </a:rPr>
                  <a:t>Distribuição do mínimo</a:t>
                </a:r>
                <a:r>
                  <a:rPr lang="pt-PT" sz="2800" dirty="0"/>
                  <a:t>:</a:t>
                </a:r>
              </a:p>
              <a:p>
                <a:pPr algn="ctr"/>
                <a:endParaRPr lang="pt-PT" sz="1050" dirty="0"/>
              </a:p>
              <a:p>
                <a:pPr algn="ctr"/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i="1">
                            <a:latin typeface="Cambria Math"/>
                          </a:rPr>
                          <m:t>𝐺</m:t>
                        </m:r>
                      </m:e>
                      <m:sub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8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pt-PT" sz="2800" i="1">
                        <a:latin typeface="Cambria Math"/>
                      </a:rPr>
                      <m:t>=</m:t>
                    </m:r>
                    <m:r>
                      <a:rPr lang="pt-PT" sz="2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pt-PT" sz="2800" i="1">
                            <a:latin typeface="Cambria Math"/>
                          </a:rPr>
                          <m:t>≤</m:t>
                        </m:r>
                        <m:r>
                          <a:rPr lang="pt-PT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sz="28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i="1">
                                <a:latin typeface="Cambria Math"/>
                              </a:rPr>
                              <m:t>1−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1048"/>
                <a:ext cx="7848872" cy="1176861"/>
              </a:xfrm>
              <a:prstGeom prst="rect">
                <a:avLst/>
              </a:prstGeom>
              <a:blipFill rotWithShape="0">
                <a:blip r:embed="rId5"/>
                <a:stretch>
                  <a:fillRect l="-1632" t="-466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5301208"/>
                <a:ext cx="8147248" cy="11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800" b="1" dirty="0">
                    <a:solidFill>
                      <a:srgbClr val="C00000"/>
                    </a:solidFill>
                  </a:rPr>
                  <a:t>Distribuição do máximo</a:t>
                </a:r>
                <a:r>
                  <a:rPr lang="pt-PT" sz="2800" dirty="0"/>
                  <a:t>: </a:t>
                </a:r>
              </a:p>
              <a:p>
                <a:endParaRPr lang="pt-PT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800" i="1">
                          <a:latin typeface="Cambria Math"/>
                        </a:rPr>
                        <m:t>=</m:t>
                      </m:r>
                      <m:r>
                        <a:rPr lang="pt-PT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800" i="1">
                              <a:latin typeface="Cambria Math"/>
                            </a:rPr>
                            <m:t>≤</m:t>
                          </m:r>
                          <m:r>
                            <a:rPr lang="pt-PT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301208"/>
                <a:ext cx="8147248" cy="1169166"/>
              </a:xfrm>
              <a:prstGeom prst="rect">
                <a:avLst/>
              </a:prstGeom>
              <a:blipFill rotWithShape="0">
                <a:blip r:embed="rId6"/>
                <a:stretch>
                  <a:fillRect l="-1572" t="-523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4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620688"/>
                <a:ext cx="8147248" cy="1169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800" b="1" dirty="0">
                    <a:solidFill>
                      <a:srgbClr val="C00000"/>
                    </a:solidFill>
                  </a:rPr>
                  <a:t>Distribuição do máximo</a:t>
                </a:r>
                <a:r>
                  <a:rPr lang="pt-PT" sz="2800" dirty="0"/>
                  <a:t>: </a:t>
                </a:r>
              </a:p>
              <a:p>
                <a:endParaRPr lang="pt-PT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8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800" i="1">
                          <a:latin typeface="Cambria Math"/>
                        </a:rPr>
                        <m:t>=</m:t>
                      </m:r>
                      <m:r>
                        <a:rPr lang="pt-PT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800" i="1">
                              <a:latin typeface="Cambria Math"/>
                            </a:rPr>
                            <m:t>≤</m:t>
                          </m:r>
                          <m:r>
                            <a:rPr lang="pt-PT" sz="28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0688"/>
                <a:ext cx="8147248" cy="1169166"/>
              </a:xfrm>
              <a:prstGeom prst="rect">
                <a:avLst/>
              </a:prstGeom>
              <a:blipFill>
                <a:blip r:embed="rId2"/>
                <a:stretch>
                  <a:fillRect l="-1572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27584" y="2420888"/>
            <a:ext cx="6408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7664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3768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64088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640" y="2636912"/>
                <a:ext cx="432048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636912"/>
                <a:ext cx="432048" cy="322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7743" y="2619473"/>
                <a:ext cx="432048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2619473"/>
                <a:ext cx="432048" cy="322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2256" y="2541476"/>
                <a:ext cx="423664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56" y="2541476"/>
                <a:ext cx="423664" cy="322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60" y="3080408"/>
                <a:ext cx="6120680" cy="40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r>
                        <a:rPr lang="pt-PT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80408"/>
                <a:ext cx="6120680" cy="408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5724128" y="2259433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12296" y="2542163"/>
                <a:ext cx="4236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296" y="2542163"/>
                <a:ext cx="42366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15816" y="3489046"/>
                <a:ext cx="3384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489046"/>
                <a:ext cx="338437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15816" y="3918097"/>
                <a:ext cx="436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918097"/>
                <a:ext cx="4360924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56176" y="3489046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independentes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3489046"/>
                <a:ext cx="1944216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276740" y="391809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err="1" smtClean="0"/>
                  <a:t>i.i.d</a:t>
                </a:r>
                <a:r>
                  <a:rPr lang="en-US" dirty="0" smtClean="0"/>
                  <a:t>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40" y="3918097"/>
                <a:ext cx="1152128" cy="369332"/>
              </a:xfrm>
              <a:prstGeom prst="rect">
                <a:avLst/>
              </a:prstGeom>
              <a:blipFill>
                <a:blip r:embed="rId11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15816" y="4336104"/>
                <a:ext cx="436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4336104"/>
                <a:ext cx="4360924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59832" y="4818906"/>
                <a:ext cx="4360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⋯∗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PT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818906"/>
                <a:ext cx="4360924" cy="369332"/>
              </a:xfrm>
              <a:prstGeom prst="rect">
                <a:avLst/>
              </a:prstGeom>
              <a:blipFill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6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Estatística (Ciência dos dados)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980728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</a:t>
            </a:r>
            <a:r>
              <a:rPr lang="pt-PT" sz="2400" dirty="0"/>
              <a:t>O pensamento estatístico será um dia tão necessário para a qualificação para uma cidadania eficiente como a capacidade</a:t>
            </a:r>
          </a:p>
          <a:p>
            <a:r>
              <a:rPr lang="pt-PT" sz="2400" dirty="0"/>
              <a:t>de ler e escrever.</a:t>
            </a:r>
            <a:r>
              <a:rPr lang="en-US" sz="2400" dirty="0"/>
              <a:t>” </a:t>
            </a:r>
          </a:p>
          <a:p>
            <a:r>
              <a:rPr lang="en-US" sz="2400" dirty="0"/>
              <a:t>H.G. Wells (</a:t>
            </a:r>
            <a:r>
              <a:rPr lang="en-US" sz="2400" dirty="0" err="1"/>
              <a:t>Escritor</a:t>
            </a:r>
            <a:r>
              <a:rPr lang="en-US" sz="2400" dirty="0"/>
              <a:t> </a:t>
            </a:r>
            <a:r>
              <a:rPr lang="en-US" sz="2400" dirty="0" err="1"/>
              <a:t>inglês</a:t>
            </a:r>
            <a:r>
              <a:rPr lang="en-US" sz="2400" dirty="0"/>
              <a:t>, </a:t>
            </a:r>
            <a:r>
              <a:rPr lang="en-US" sz="2400" dirty="0" err="1"/>
              <a:t>ficção</a:t>
            </a:r>
            <a:r>
              <a:rPr lang="en-US" sz="2400" dirty="0"/>
              <a:t> </a:t>
            </a:r>
            <a:r>
              <a:rPr lang="en-US" sz="2400" dirty="0" err="1"/>
              <a:t>ciêntifica</a:t>
            </a:r>
            <a:r>
              <a:rPr lang="en-US" sz="2400" dirty="0"/>
              <a:t>, 1866 – 1946)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357151"/>
            <a:ext cx="757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“O </a:t>
            </a:r>
            <a:r>
              <a:rPr lang="en-US" sz="2400" dirty="0" err="1"/>
              <a:t>próximo</a:t>
            </a:r>
            <a:r>
              <a:rPr lang="en-US" sz="2400" dirty="0"/>
              <a:t> </a:t>
            </a:r>
            <a:r>
              <a:rPr lang="en-US" sz="2400" dirty="0" err="1"/>
              <a:t>século</a:t>
            </a:r>
            <a:r>
              <a:rPr lang="en-US" sz="2400" dirty="0"/>
              <a:t> </a:t>
            </a:r>
            <a:r>
              <a:rPr lang="en-US" sz="2400" dirty="0" err="1"/>
              <a:t>será</a:t>
            </a:r>
            <a:r>
              <a:rPr lang="en-US" sz="2400" dirty="0"/>
              <a:t> </a:t>
            </a:r>
            <a:r>
              <a:rPr lang="en-US" sz="2400" dirty="0" err="1"/>
              <a:t>seguramente</a:t>
            </a:r>
            <a:r>
              <a:rPr lang="en-US" sz="2400" dirty="0"/>
              <a:t> o </a:t>
            </a:r>
            <a:r>
              <a:rPr lang="en-US" sz="2400" dirty="0" err="1"/>
              <a:t>século</a:t>
            </a:r>
            <a:r>
              <a:rPr lang="en-US" sz="2400" dirty="0"/>
              <a:t> dos dados.” </a:t>
            </a:r>
          </a:p>
          <a:p>
            <a:r>
              <a:rPr lang="en-US" sz="2400" dirty="0"/>
              <a:t>David </a:t>
            </a:r>
            <a:r>
              <a:rPr lang="en-US" sz="2400" dirty="0" err="1"/>
              <a:t>Donoho</a:t>
            </a:r>
            <a:r>
              <a:rPr lang="en-US" sz="2400" dirty="0"/>
              <a:t> (in 2000, 1957 -)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518" y="5011574"/>
            <a:ext cx="7117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“But people don’t want data. They want answers!” </a:t>
            </a:r>
          </a:p>
          <a:p>
            <a:r>
              <a:rPr lang="en-US" sz="2400" dirty="0"/>
              <a:t>David Hand (1950 - )</a:t>
            </a:r>
          </a:p>
        </p:txBody>
      </p:sp>
    </p:spTree>
    <p:extLst>
      <p:ext uri="{BB962C8B-B14F-4D97-AF65-F5344CB8AC3E}">
        <p14:creationId xmlns:p14="http://schemas.microsoft.com/office/powerpoint/2010/main" val="17110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7544" y="620688"/>
                <a:ext cx="8147248" cy="109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800" b="1" dirty="0">
                    <a:solidFill>
                      <a:srgbClr val="C00000"/>
                    </a:solidFill>
                  </a:rPr>
                  <a:t>Distribuição do </a:t>
                </a:r>
                <a:r>
                  <a:rPr lang="pt-PT" sz="2800" b="1" dirty="0" smtClean="0">
                    <a:solidFill>
                      <a:srgbClr val="C00000"/>
                    </a:solidFill>
                  </a:rPr>
                  <a:t>mínimo</a:t>
                </a:r>
                <a:r>
                  <a:rPr lang="pt-PT" sz="2800" dirty="0"/>
                  <a:t>: </a:t>
                </a:r>
              </a:p>
              <a:p>
                <a:endParaRPr lang="pt-PT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400" i="1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≤</m:t>
                          </m:r>
                          <m:r>
                            <a:rPr lang="pt-PT" sz="24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400" i="1">
                          <a:latin typeface="Cambria Math"/>
                        </a:rPr>
                        <m:t>=1−</m:t>
                      </m:r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pt-PT" sz="2400" i="1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20688"/>
                <a:ext cx="8147248" cy="1098762"/>
              </a:xfrm>
              <a:prstGeom prst="rect">
                <a:avLst/>
              </a:prstGeom>
              <a:blipFill>
                <a:blip r:embed="rId2"/>
                <a:stretch>
                  <a:fillRect l="-1572" t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827584" y="2420888"/>
            <a:ext cx="64087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47664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3768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64088" y="227687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31640" y="2636912"/>
                <a:ext cx="432048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636912"/>
                <a:ext cx="432048" cy="3229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67743" y="2619473"/>
                <a:ext cx="432048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3" y="2619473"/>
                <a:ext cx="432048" cy="3229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52256" y="2541476"/>
                <a:ext cx="423664" cy="3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4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256" y="2541476"/>
                <a:ext cx="423664" cy="3229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1560" y="3080408"/>
                <a:ext cx="6120680" cy="40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r>
                        <a:rPr lang="pt-PT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≤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pt-PT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080408"/>
                <a:ext cx="6120680" cy="4086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1092182" y="2181436"/>
            <a:ext cx="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01071" y="2442871"/>
                <a:ext cx="4236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071" y="2442871"/>
                <a:ext cx="42366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06572" y="4011779"/>
                <a:ext cx="5149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72" y="4011779"/>
                <a:ext cx="51498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806572" y="4493414"/>
                <a:ext cx="4933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)∗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72" y="4493414"/>
                <a:ext cx="4933780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32240" y="4011779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independentes</a:t>
                </a:r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011779"/>
                <a:ext cx="1944216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601508" y="4500165"/>
                <a:ext cx="1285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i.i.d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1508" y="4500165"/>
                <a:ext cx="128580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794730" y="4903695"/>
                <a:ext cx="51616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)∗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730" y="4903695"/>
                <a:ext cx="516164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3739" y="5402200"/>
                <a:ext cx="545066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⋯∗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739" y="5402200"/>
                <a:ext cx="5450669" cy="40498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06572" y="3594917"/>
                <a:ext cx="5437836" cy="408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pt-PT" i="1">
                              <a:latin typeface="Cambria Math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72" y="3594917"/>
                <a:ext cx="5437836" cy="40863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74269" y="5937597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69" y="5937597"/>
                <a:ext cx="345638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9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80728"/>
                <a:ext cx="8352928" cy="17281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pt-PT" sz="2600" b="1" dirty="0"/>
                  <a:t>Exemplo 6.15 – </a:t>
                </a:r>
                <a:r>
                  <a:rPr lang="pt-PT" sz="2600" dirty="0"/>
                  <a:t>Seja uma população </a:t>
                </a:r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𝑋</m:t>
                    </m:r>
                    <m:r>
                      <a:rPr lang="pt-PT" sz="2600" i="1">
                        <a:latin typeface="Cambria Math"/>
                      </a:rPr>
                      <m:t>~</m:t>
                    </m:r>
                    <m:r>
                      <a:rPr lang="pt-PT" sz="2600" i="1">
                        <a:latin typeface="Cambria Math"/>
                      </a:rPr>
                      <m:t>𝐸𝑥𝑝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𝜆</m:t>
                        </m:r>
                      </m:e>
                    </m:d>
                  </m:oMath>
                </a14:m>
                <a:r>
                  <a:rPr lang="pt-PT" sz="2600" b="1" dirty="0"/>
                  <a:t> </a:t>
                </a:r>
                <a:r>
                  <a:rPr lang="pt-PT" sz="2600" dirty="0"/>
                  <a:t>,e uma amostra casual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6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600" dirty="0"/>
                  <a:t>. O mínimo da amostra,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600" i="1">
                            <a:latin typeface="Cambria Math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6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pt-PT" sz="2600" dirty="0"/>
                  <a:t>, tem  pelo T.5.4 uma distribuição exponencial de parâmetro </a:t>
                </a:r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𝑛</m:t>
                    </m:r>
                    <m:r>
                      <a:rPr lang="pt-PT" sz="2600" i="1">
                        <a:latin typeface="Cambria Math"/>
                      </a:rPr>
                      <m:t>𝜆</m:t>
                    </m:r>
                  </m:oMath>
                </a14:m>
                <a:r>
                  <a:rPr lang="pt-PT" sz="2600" dirty="0"/>
                  <a:t>:</a:t>
                </a:r>
                <a:endParaRPr lang="el-GR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80728"/>
                <a:ext cx="8352928" cy="1728192"/>
              </a:xfrm>
              <a:blipFill rotWithShape="0">
                <a:blip r:embed="rId3"/>
                <a:stretch>
                  <a:fillRect l="-1314" t="-2827" r="-1095" b="-77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685491"/>
                <a:ext cx="8229600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000" dirty="0" smtClean="0"/>
                  <a:t>A distribuição do mínimo </a:t>
                </a:r>
                <a:r>
                  <a:rPr lang="pt-PT" sz="2000" dirty="0"/>
                  <a:t>da amostra,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  <m:sub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b>
                    </m:sSub>
                  </m:oMath>
                </a14:m>
                <a:r>
                  <a:rPr lang="pt-PT" sz="2000" dirty="0"/>
                  <a:t> </a:t>
                </a:r>
                <a:r>
                  <a:rPr lang="pt-PT" sz="2000" dirty="0" smtClean="0"/>
                  <a:t>é</a:t>
                </a:r>
                <a:r>
                  <a:rPr lang="pt-PT" sz="2000" dirty="0"/>
                  <a:t>:</a:t>
                </a:r>
                <a:r>
                  <a:rPr lang="pt-PT" dirty="0" smtClean="0"/>
                  <a:t> </a:t>
                </a:r>
                <a:endParaRPr lang="pt-PT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685491"/>
                <a:ext cx="8229600" cy="421590"/>
              </a:xfrm>
              <a:prstGeom prst="rect">
                <a:avLst/>
              </a:prstGeom>
              <a:blipFill>
                <a:blip r:embed="rId4"/>
                <a:stretch>
                  <a:fillRect l="-741" t="-724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4221088"/>
                <a:ext cx="8496944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dirty="0"/>
                  <a:t>Exerc.4 Seja uma amostra casual de dimensão 5 de uma população com função densidade, </a:t>
                </a:r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sz="26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6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PT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PT" sz="260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0&lt;</m:t>
                        </m:r>
                        <m:r>
                          <a:rPr lang="pt-PT" sz="2600" i="1">
                            <a:latin typeface="Cambria Math"/>
                          </a:rPr>
                          <m:t>𝑥</m:t>
                        </m:r>
                        <m:r>
                          <a:rPr lang="pt-PT" sz="2600" i="1">
                            <a:latin typeface="Cambria Math"/>
                          </a:rPr>
                          <m:t>&lt;1</m:t>
                        </m:r>
                      </m:e>
                    </m:d>
                  </m:oMath>
                </a14:m>
                <a:r>
                  <a:rPr lang="pt-PT" sz="2600" dirty="0"/>
                  <a:t>. Determine a probabilidade de o valor máximo da amostra não exceder </a:t>
                </a:r>
                <a14:m>
                  <m:oMath xmlns:m="http://schemas.openxmlformats.org/officeDocument/2006/math">
                    <m:r>
                      <a:rPr lang="pt-PT" sz="2600" i="1" dirty="0">
                        <a:latin typeface="Cambria Math"/>
                      </a:rPr>
                      <m:t>0,9</m:t>
                    </m:r>
                  </m:oMath>
                </a14:m>
                <a:r>
                  <a:rPr lang="pt-PT" sz="2600" dirty="0"/>
                  <a:t>. E de o valor mínimo da amostra ser inferior a </a:t>
                </a:r>
                <a14:m>
                  <m:oMath xmlns:m="http://schemas.openxmlformats.org/officeDocument/2006/math">
                    <m:r>
                      <a:rPr lang="pt-PT" sz="2600" i="1" dirty="0">
                        <a:latin typeface="Cambria Math"/>
                      </a:rPr>
                      <m:t>0,1</m:t>
                    </m:r>
                  </m:oMath>
                </a14:m>
                <a:r>
                  <a:rPr lang="pt-PT" sz="2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1088"/>
                <a:ext cx="8496944" cy="2092881"/>
              </a:xfrm>
              <a:prstGeom prst="rect">
                <a:avLst/>
              </a:prstGeom>
              <a:blipFill rotWithShape="0">
                <a:blip r:embed="rId5"/>
                <a:stretch>
                  <a:fillRect l="-1291" t="-2326" r="-1506" b="-668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9552" y="3235285"/>
                <a:ext cx="7632848" cy="475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𝐺</m:t>
                        </m:r>
                      </m:e>
                      <m:sub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d>
                              <m:d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sub>
                        </m:sSub>
                        <m:r>
                          <a:rPr lang="pt-PT" sz="2000" i="1">
                            <a:latin typeface="Cambria Math"/>
                          </a:rPr>
                          <m:t>≤</m:t>
                        </m:r>
                        <m:r>
                          <a:rPr lang="pt-PT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/>
                              </a:rPr>
                              <m:t>1−</m:t>
                            </m:r>
                            <m:r>
                              <a:rPr lang="pt-PT" sz="2000" i="1">
                                <a:latin typeface="Cambria Math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=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1−</m:t>
                    </m:r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000" i="1">
                                <a:latin typeface="Cambria Math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pt-PT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𝜆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pt-PT" sz="20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35285"/>
                <a:ext cx="7632848" cy="475515"/>
              </a:xfrm>
              <a:prstGeom prst="rect">
                <a:avLst/>
              </a:prstGeom>
              <a:blipFill>
                <a:blip r:embed="rId6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552" y="3728186"/>
                <a:ext cx="7416824" cy="548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/>
                            </a:rPr>
                            <m:t>𝐺</m:t>
                          </m:r>
                        </m:e>
                        <m:sub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0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000" i="1">
                              <a:latin typeface="Cambria Math"/>
                            </a:rPr>
                            <m:t>≤</m:t>
                          </m:r>
                          <m:r>
                            <a:rPr lang="pt-PT" sz="2000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1−</m:t>
                      </m:r>
                      <m:sSup>
                        <m:sSup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000" i="1">
                                      <a:latin typeface="Cambria Math"/>
                                    </a:rPr>
                                    <m:t>𝜆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pt-PT" sz="20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sz="2000" b="1" i="1">
                              <a:latin typeface="Cambria Math"/>
                            </a:rPr>
                            <m:t>𝝀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groupChr>
                        <m:groupChrPr>
                          <m:chr m:val="⇒"/>
                          <m:pos m:val="top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000" i="1">
                              <a:latin typeface="Cambria Math"/>
                            </a:rPr>
                            <m:t>𝑋</m:t>
                          </m:r>
                        </m:e>
                        <m:sub>
                          <m:d>
                            <m:d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sub>
                      </m:sSub>
                      <m:r>
                        <a:rPr lang="pt-PT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PT" sz="2000" b="1" i="1">
                              <a:latin typeface="Cambria Math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728186"/>
                <a:ext cx="7416824" cy="548292"/>
              </a:xfrm>
              <a:prstGeom prst="rect">
                <a:avLst/>
              </a:prstGeom>
              <a:blipFill>
                <a:blip r:embed="rId7"/>
                <a:stretch>
                  <a:fillRect t="-24444" b="-4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74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813287"/>
                <a:ext cx="8496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Exerc.4 Seja uma amostra casual de dimensão 5 de uma população com função densidade,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PT" sz="2400" i="1">
                        <a:latin typeface="Cambria Math"/>
                      </a:rPr>
                      <m:t>   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0&lt;</m:t>
                        </m:r>
                        <m:r>
                          <a:rPr lang="pt-PT" sz="2400" i="1">
                            <a:latin typeface="Cambria Math"/>
                          </a:rPr>
                          <m:t>𝑥</m:t>
                        </m:r>
                        <m:r>
                          <a:rPr lang="pt-PT" sz="2400" i="1">
                            <a:latin typeface="Cambria Math"/>
                          </a:rPr>
                          <m:t>&lt;1</m:t>
                        </m:r>
                      </m:e>
                    </m:d>
                  </m:oMath>
                </a14:m>
                <a:r>
                  <a:rPr lang="pt-PT" sz="2400" dirty="0"/>
                  <a:t>. Determine a probabilidade de o valor máximo da amostra não exceder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0,9</m:t>
                    </m:r>
                  </m:oMath>
                </a14:m>
                <a:r>
                  <a:rPr lang="pt-PT" sz="2400" dirty="0"/>
                  <a:t>. E de o valor mínimo da amostra ser inferior a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0,1</m:t>
                    </m:r>
                  </m:oMath>
                </a14:m>
                <a:r>
                  <a:rPr lang="pt-PT" sz="24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13287"/>
                <a:ext cx="8496944" cy="1569660"/>
              </a:xfrm>
              <a:prstGeom prst="rect">
                <a:avLst/>
              </a:prstGeom>
              <a:blipFill>
                <a:blip r:embed="rId3"/>
                <a:stretch>
                  <a:fillRect l="-1076" t="-3101" r="-107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2627843"/>
                <a:ext cx="4503220" cy="316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≤0.9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0.9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627843"/>
                <a:ext cx="4503220" cy="316305"/>
              </a:xfrm>
              <a:prstGeom prst="rect">
                <a:avLst/>
              </a:prstGeom>
              <a:blipFill>
                <a:blip r:embed="rId4"/>
                <a:stretch>
                  <a:fillRect l="-812" r="-135" b="-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3140968"/>
                <a:ext cx="4968552" cy="7378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.9</m:t>
                            </m:r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</m:m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0.9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40968"/>
                <a:ext cx="4968552" cy="737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76" y="4075682"/>
                <a:ext cx="5208542" cy="3163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&lt;0.1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latin typeface="Cambria Math"/>
                        </a:rPr>
                        <m:t>1−</m:t>
                      </m:r>
                      <m:sSup>
                        <m:sSup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0.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075682"/>
                <a:ext cx="5208542" cy="316305"/>
              </a:xfrm>
              <a:prstGeom prst="rect">
                <a:avLst/>
              </a:prstGeom>
              <a:blipFill>
                <a:blip r:embed="rId6"/>
                <a:stretch>
                  <a:fillRect l="-703" r="-1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14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1240" y="2700758"/>
            <a:ext cx="5698976" cy="432048"/>
          </a:xfrm>
        </p:spPr>
        <p:txBody>
          <a:bodyPr>
            <a:normAutofit lnSpcReduction="10000"/>
          </a:bodyPr>
          <a:lstStyle/>
          <a:p>
            <a:r>
              <a:rPr lang="pt-PT" sz="2400" dirty="0">
                <a:solidFill>
                  <a:srgbClr val="C00000"/>
                </a:solidFill>
              </a:rPr>
              <a:t>Variância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</a:t>
            </a:r>
            <a:endParaRPr lang="pt-PT" sz="2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87624" y="1505202"/>
            <a:ext cx="2736304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>
                <a:solidFill>
                  <a:srgbClr val="C00000"/>
                </a:solidFill>
              </a:rPr>
              <a:t>Média </a:t>
            </a:r>
            <a:r>
              <a:rPr lang="pt-PT" sz="2200" dirty="0" err="1">
                <a:solidFill>
                  <a:srgbClr val="C00000"/>
                </a:solidFill>
              </a:rPr>
              <a:t>amostral</a:t>
            </a:r>
            <a:endParaRPr lang="pt-PT" sz="22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48346" y="1912396"/>
                <a:ext cx="3384376" cy="816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46" y="1912396"/>
                <a:ext cx="3384376" cy="81669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/>
          <p:cNvSpPr txBox="1">
            <a:spLocks/>
          </p:cNvSpPr>
          <p:nvPr/>
        </p:nvSpPr>
        <p:spPr>
          <a:xfrm>
            <a:off x="611560" y="1029037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>
                <a:solidFill>
                  <a:srgbClr val="C00000"/>
                </a:solidFill>
              </a:rPr>
              <a:t>Média e variância amostrais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48346" y="3025766"/>
                <a:ext cx="5420757" cy="856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PT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pt-PT" sz="2400" i="1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sz="2400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pt-PT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346" y="3025766"/>
                <a:ext cx="5420757" cy="8567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57200" y="4179211"/>
                <a:ext cx="8229600" cy="158417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pt-PT" sz="2400" b="1" dirty="0"/>
                  <a:t>Teorema 6.1 –  </a:t>
                </a: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é uma amostra casual de uma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pt-PT" sz="2400" dirty="0"/>
                  <a:t>     população para a qual existem média e variância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8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pt-P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pt-P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8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pt-PT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PT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PT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PT" sz="2800" dirty="0"/>
              </a:p>
              <a:p>
                <a:pPr marL="0" indent="0">
                  <a:buFont typeface="Arial" pitchFamily="34" charset="0"/>
                  <a:buNone/>
                </a:pPr>
                <a:endParaRPr lang="pt-PT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79211"/>
                <a:ext cx="8229600" cy="1584176"/>
              </a:xfrm>
              <a:prstGeom prst="rect">
                <a:avLst/>
              </a:prstGeom>
              <a:blipFill rotWithShape="0">
                <a:blip r:embed="rId4"/>
                <a:stretch>
                  <a:fillRect l="-887" t="-419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25100" y="6060059"/>
                <a:ext cx="83279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• </a:t>
                </a:r>
                <a:r>
                  <a:rPr lang="pt-PT" sz="2400" dirty="0"/>
                  <a:t>O teorema apenas exige a existência de μ e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PT" sz="2400" i="1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(no universo).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00" y="6060059"/>
                <a:ext cx="83279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52" t="-10526" r="-439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82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36" y="476672"/>
                <a:ext cx="8496944" cy="5362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pt-PT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pt-P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pt-PT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nary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nary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6672"/>
                <a:ext cx="8496944" cy="536237"/>
              </a:xfrm>
              <a:prstGeom prst="rect">
                <a:avLst/>
              </a:prstGeom>
              <a:blipFill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95536" y="1268760"/>
                <a:ext cx="8496944" cy="9920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pt-P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num>
                          <m:den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nary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t-PT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PT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</m:e>
                    </m:nary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68760"/>
                <a:ext cx="8496944" cy="992066"/>
              </a:xfrm>
              <a:prstGeom prst="rect">
                <a:avLst/>
              </a:prstGeom>
              <a:blipFill>
                <a:blip r:embed="rId3"/>
                <a:stretch>
                  <a:fillRect b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95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766919"/>
                  </p:ext>
                </p:extLst>
              </p:nvPr>
            </p:nvGraphicFramePr>
            <p:xfrm>
              <a:off x="850468" y="1879885"/>
              <a:ext cx="2736304" cy="39135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336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0260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PT" sz="2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=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4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d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2385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PT" sz="2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t-PT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9766919"/>
                  </p:ext>
                </p:extLst>
              </p:nvPr>
            </p:nvGraphicFramePr>
            <p:xfrm>
              <a:off x="850468" y="1879885"/>
              <a:ext cx="2736304" cy="39135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333696"/>
                    <a:gridCol w="1402608"/>
                  </a:tblGrid>
                  <a:tr h="391351"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57" t="-1563" r="-106393" b="-946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1563" r="-866" b="-946875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100000" r="-866" b="-832308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203125" r="-866" b="-745313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303125" r="-866" b="-645313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396923" r="-866" b="-535385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504688" r="-866" b="-4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604688" r="-866" b="-3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704688" r="-866" b="-24375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792308" r="-866" b="-140000"/>
                          </a:stretch>
                        </a:blipFill>
                      </a:tcPr>
                    </a:tc>
                  </a:tr>
                  <a:tr h="39135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PT" sz="24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7.5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pt-PT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95238" t="-906250" r="-866" b="-421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908720"/>
                <a:ext cx="7488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PT" sz="2400" dirty="0"/>
                  <a:t> é uma </a:t>
                </a:r>
                <a:r>
                  <a:rPr lang="pt-PT" sz="2400" dirty="0" err="1"/>
                  <a:t>v.a.</a:t>
                </a:r>
                <a:r>
                  <a:rPr lang="pt-PT" sz="2400" dirty="0"/>
                  <a:t> Discreta com</a:t>
                </a:r>
              </a:p>
              <a:p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3, 4, 4.5, 5, 5.5, 6, 6.5, 7, 7.5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08720"/>
                <a:ext cx="74888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244" t="-5882" b="-73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3968" y="4950285"/>
                <a:ext cx="4032448" cy="94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sub>
                          </m:sSub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acc>
                          <m:sSub>
                            <m:sSub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pt-PT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=5.5</m:t>
                          </m:r>
                        </m:e>
                      </m:nary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950285"/>
                <a:ext cx="4032448" cy="948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1937407"/>
                <a:ext cx="3744416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Uma empresa tem 6 trabalhadores. O número de anos de experiência dos mesmos é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2, 4,6, 6, 7, 8</m:t>
                        </m:r>
                      </m:e>
                    </m:d>
                  </m:oMath>
                </a14:m>
                <a:r>
                  <a:rPr lang="pt-PT" sz="2400" dirty="0"/>
                  <a:t>. Então a média de anos de experiência na população é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937407"/>
                <a:ext cx="3744416" cy="2308324"/>
              </a:xfrm>
              <a:prstGeom prst="rect">
                <a:avLst/>
              </a:prstGeom>
              <a:blipFill rotWithShape="0">
                <a:blip r:embed="rId5"/>
                <a:stretch>
                  <a:fillRect l="-2439" t="-2116" r="-2602" b="-52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83968" y="4443421"/>
                <a:ext cx="33123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</m:d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pt-PT" sz="2400" dirty="0"/>
                  <a:t>5.5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443421"/>
                <a:ext cx="331236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52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6021288"/>
                <a:ext cx="1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pt-PT" sz="2400" dirty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6021288"/>
                <a:ext cx="1440160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271" b="-9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34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7"/>
                <a:ext cx="8229600" cy="1584176"/>
              </a:xfrm>
              <a:ln w="19050"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sz="2400" b="1" dirty="0"/>
                  <a:t>Teorema 6.2 –  </a:t>
                </a:r>
                <a:r>
                  <a:rPr lang="pt-PT" sz="2400" dirty="0"/>
                  <a:t>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é uma amostra casual de uma</a:t>
                </a:r>
              </a:p>
              <a:p>
                <a:pPr marL="0" indent="0" algn="ctr">
                  <a:buNone/>
                </a:pPr>
                <a:r>
                  <a:rPr lang="pt-PT" sz="2400" dirty="0"/>
                  <a:t>     população para a qual existem média e variância, tem-se,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𝑆</m:t>
                            </m:r>
                          </m:e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P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  <m:r>
                          <a:rPr lang="pt-PT" sz="2800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pt-PT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PT" sz="2800" dirty="0"/>
              </a:p>
              <a:p>
                <a:pPr marL="0" indent="0">
                  <a:buNone/>
                </a:pPr>
                <a:endParaRPr lang="pt-PT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7"/>
                <a:ext cx="8229600" cy="1584176"/>
              </a:xfrm>
              <a:blipFill rotWithShape="0">
                <a:blip r:embed="rId3"/>
                <a:stretch>
                  <a:fillRect l="-1035" t="-2662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2952815"/>
                <a:ext cx="82296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/>
                  <a:t>• </a:t>
                </a:r>
                <a:r>
                  <a:rPr lang="pt-PT" sz="2400" dirty="0"/>
                  <a:t>Os valores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400" dirty="0"/>
                  <a:t> têm tendência para saírem inferiores à variância da população; </a:t>
                </a:r>
                <a:r>
                  <a:rPr lang="pt-PT" sz="2400" b="1" dirty="0"/>
                  <a:t>a variância </a:t>
                </a:r>
                <a:r>
                  <a:rPr lang="pt-PT" sz="2400" b="1" dirty="0" err="1"/>
                  <a:t>amostral</a:t>
                </a:r>
                <a:r>
                  <a:rPr lang="pt-PT" sz="2400" b="1" dirty="0"/>
                  <a:t> subavalia</a:t>
                </a:r>
                <a:r>
                  <a:rPr lang="pt-PT" sz="2400" dirty="0"/>
                  <a:t>, </a:t>
                </a:r>
                <a:r>
                  <a:rPr lang="pt-PT" sz="2400" b="1" dirty="0"/>
                  <a:t>em média</a:t>
                </a:r>
                <a:r>
                  <a:rPr lang="pt-PT" sz="2400" dirty="0"/>
                  <a:t>, </a:t>
                </a:r>
                <a:r>
                  <a:rPr lang="pt-PT" sz="2400" b="1" dirty="0"/>
                  <a:t>a variância da população</a:t>
                </a:r>
                <a:r>
                  <a:rPr lang="pt-PT" sz="24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52815"/>
                <a:ext cx="8229600" cy="1261884"/>
              </a:xfrm>
              <a:prstGeom prst="rect">
                <a:avLst/>
              </a:prstGeom>
              <a:blipFill>
                <a:blip r:embed="rId4"/>
                <a:stretch>
                  <a:fillRect l="-1481" t="-4348" b="-1014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57200" y="4502197"/>
                <a:ext cx="8229600" cy="1356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800" dirty="0" smtClean="0"/>
                  <a:t>• </a:t>
                </a:r>
                <a:r>
                  <a:rPr lang="pt-PT" sz="2400" dirty="0"/>
                  <a:t>Correcção do problema →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variância corrigida </a:t>
                </a:r>
                <a:r>
                  <a:rPr lang="pt-PT" sz="2400" dirty="0"/>
                  <a:t>definida por,</a:t>
                </a:r>
              </a:p>
              <a:p>
                <a:endParaRPr lang="pt-PT" sz="1000" dirty="0"/>
              </a:p>
              <a:p>
                <a:r>
                  <a:rPr lang="pt-PT" sz="28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pt-PT" sz="2800" i="1">
                            <a:latin typeface="Cambria Math"/>
                          </a:rPr>
                          <m:t>′2</m:t>
                        </m:r>
                      </m:sup>
                    </m:sSup>
                    <m:r>
                      <a:rPr lang="pt-P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sz="2800" i="1">
                                <a:latin typeface="Cambria Math"/>
                              </a:rPr>
                              <m:t>𝑖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pt-P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pt-P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PT" sz="28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pt-PT" sz="2800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pt-PT" sz="2800" i="1">
                                        <a:latin typeface="Cambria Math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pt-PT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pt-PT" sz="2800" i="1">
                                            <a:latin typeface="Cambria Math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pt-PT" sz="28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  <m:r>
                          <a:rPr lang="pt-PT" sz="2800" i="1">
                            <a:latin typeface="Cambria Math"/>
                          </a:rPr>
                          <m:t>−1</m:t>
                        </m:r>
                      </m:den>
                    </m:f>
                    <m:r>
                      <a:rPr lang="pt-P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</m:num>
                      <m:den>
                        <m:r>
                          <a:rPr lang="pt-PT" sz="2800" i="1">
                            <a:latin typeface="Cambria Math"/>
                          </a:rPr>
                          <m:t>𝑛</m:t>
                        </m:r>
                        <m:r>
                          <a:rPr lang="pt-PT" sz="2800" i="1">
                            <a:latin typeface="Cambria Math"/>
                          </a:rPr>
                          <m:t>−1</m:t>
                        </m:r>
                      </m:den>
                    </m:f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pt-PT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800" dirty="0"/>
                  <a:t>  e  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′</m:t>
                            </m:r>
                          </m:e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pt-PT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pt-PT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pt-PT" sz="28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502197"/>
                <a:ext cx="8229600" cy="1356910"/>
              </a:xfrm>
              <a:prstGeom prst="rect">
                <a:avLst/>
              </a:prstGeom>
              <a:blipFill>
                <a:blip r:embed="rId5"/>
                <a:stretch>
                  <a:fillRect l="-1481" t="-4505" b="-5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75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</a:t>
            </a:r>
            <a:endParaRPr lang="pt-PT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2242592" cy="1141176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pt-PT" sz="2400" dirty="0"/>
              <a:t>Parâmetros População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71801" y="1124744"/>
            <a:ext cx="3240360" cy="1141176"/>
          </a:xfrm>
          <a:prstGeom prst="rect">
            <a:avLst/>
          </a:prstGeom>
          <a:solidFill>
            <a:srgbClr val="A9FC7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Estatísticas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4168" y="1124744"/>
            <a:ext cx="2746648" cy="1141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Parâmetros da distribuição </a:t>
            </a:r>
            <a:r>
              <a:rPr lang="pt-PT" sz="2400" dirty="0" err="1"/>
              <a:t>amostral</a:t>
            </a:r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2259971"/>
                <a:ext cx="2242592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Bernoulli:</a:t>
                </a:r>
              </a:p>
              <a:p>
                <a:r>
                  <a:rPr lang="pt-PT" sz="2400" dirty="0"/>
                  <a:t>    Proporção -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pt-PT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59971"/>
                <a:ext cx="2242592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4076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43808" y="2265920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71800" y="2259971"/>
                <a:ext cx="3240361" cy="830997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Proporção </a:t>
                </a:r>
                <a:r>
                  <a:rPr lang="pt-PT" sz="2400" dirty="0" err="1"/>
                  <a:t>amostral</a:t>
                </a:r>
                <a:r>
                  <a:rPr lang="pt-PT" sz="2400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pt-PT" sz="2400" b="0" dirty="0">
                  <a:ea typeface="Cambria Math" panose="02040503050406030204" pitchFamily="18" charset="0"/>
                </a:endParaRPr>
              </a:p>
              <a:p>
                <a:endParaRPr lang="pt-PT" sz="2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59971"/>
                <a:ext cx="3240361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3013" t="-5882" r="-452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84168" y="2213804"/>
                <a:ext cx="2746648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Média da proporção </a:t>
                </a:r>
                <a:r>
                  <a:rPr lang="pt-PT" sz="2400" dirty="0" err="1"/>
                  <a:t>amostral</a:t>
                </a:r>
                <a:r>
                  <a:rPr lang="pt-PT" sz="2400" dirty="0"/>
                  <a:t> -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pt-PT" sz="2400" dirty="0"/>
              </a:p>
              <a:p>
                <a:endParaRPr lang="pt-PT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2213804"/>
                <a:ext cx="274664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3326" t="-4061" r="-399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3102829"/>
                <a:ext cx="2242592" cy="120032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Poisson</a:t>
                </a:r>
              </a:p>
              <a:p>
                <a:r>
                  <a:rPr lang="pt-PT" sz="2400" dirty="0"/>
                  <a:t>    Média -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</m:oMath>
                </a14:m>
                <a:endParaRPr lang="pt-PT" sz="2400" dirty="0">
                  <a:ea typeface="Cambria Math" panose="02040503050406030204" pitchFamily="18" charset="0"/>
                </a:endParaRPr>
              </a:p>
              <a:p>
                <a:endParaRPr lang="pt-PT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02829"/>
                <a:ext cx="2242592" cy="1200329"/>
              </a:xfrm>
              <a:prstGeom prst="rect">
                <a:avLst/>
              </a:prstGeom>
              <a:blipFill rotWithShape="0">
                <a:blip r:embed="rId5"/>
                <a:stretch>
                  <a:fillRect l="-4076" t="-4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7200" y="4041277"/>
                <a:ext cx="2242592" cy="175432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Normal</a:t>
                </a:r>
              </a:p>
              <a:p>
                <a:r>
                  <a:rPr lang="pt-PT" sz="2400" dirty="0"/>
                  <a:t> Média - </a:t>
                </a:r>
                <a14:m>
                  <m:oMath xmlns:m="http://schemas.openxmlformats.org/officeDocument/2006/math">
                    <m:r>
                      <a:rPr lang="pt-P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pt-PT" sz="2800" dirty="0"/>
              </a:p>
              <a:p>
                <a:r>
                  <a:rPr lang="pt-PT" sz="2400" dirty="0"/>
                  <a:t>Variância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pt-PT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t-PT" sz="2800" dirty="0"/>
              </a:p>
              <a:p>
                <a:endParaRPr lang="pt-PT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041277"/>
                <a:ext cx="2242592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4076" t="-277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200" y="5586109"/>
                <a:ext cx="2242592" cy="89255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Exponencial</a:t>
                </a:r>
              </a:p>
              <a:p>
                <a:r>
                  <a:rPr lang="pt-PT" sz="2400" dirty="0"/>
                  <a:t>  Média -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endParaRPr lang="pt-PT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586109"/>
                <a:ext cx="2242592" cy="892552"/>
              </a:xfrm>
              <a:prstGeom prst="rect">
                <a:avLst/>
              </a:prstGeom>
              <a:blipFill rotWithShape="0">
                <a:blip r:embed="rId7"/>
                <a:stretch>
                  <a:fillRect l="-4076" t="-5442" b="-1292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71800" y="3068960"/>
                <a:ext cx="3240360" cy="1107996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  <a:p>
                <a:r>
                  <a:rPr lang="pt-PT" dirty="0"/>
                  <a:t> </a:t>
                </a:r>
                <a:r>
                  <a:rPr lang="pt-PT" sz="2400" dirty="0"/>
                  <a:t>Média da amostra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PT" sz="2400" dirty="0"/>
                  <a:t> </a:t>
                </a:r>
              </a:p>
              <a:p>
                <a:endParaRPr lang="pt-PT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068960"/>
                <a:ext cx="3240360" cy="1107996"/>
              </a:xfrm>
              <a:prstGeom prst="rect">
                <a:avLst/>
              </a:prstGeom>
              <a:blipFill rotWithShape="0">
                <a:blip r:embed="rId8"/>
                <a:stretch>
                  <a:fillRect l="-1318" r="-56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1800" y="4176956"/>
                <a:ext cx="3240360" cy="1107996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  <a:p>
                <a:r>
                  <a:rPr lang="pt-PT" dirty="0"/>
                  <a:t> </a:t>
                </a:r>
                <a:r>
                  <a:rPr lang="pt-PT" sz="2400" dirty="0"/>
                  <a:t>Variância da amostra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176956"/>
                <a:ext cx="3240360" cy="1107996"/>
              </a:xfrm>
              <a:prstGeom prst="rect">
                <a:avLst/>
              </a:prstGeom>
              <a:blipFill rotWithShape="0">
                <a:blip r:embed="rId9"/>
                <a:stretch>
                  <a:fillRect l="-13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95326" y="5293776"/>
                <a:ext cx="3240360" cy="1477328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 rtlCol="0">
                <a:spAutoFit/>
              </a:bodyPr>
              <a:lstStyle/>
              <a:p>
                <a:endParaRPr lang="pt-PT" dirty="0"/>
              </a:p>
              <a:p>
                <a:r>
                  <a:rPr lang="pt-PT" dirty="0"/>
                  <a:t> </a:t>
                </a:r>
                <a:r>
                  <a:rPr lang="pt-PT" sz="2400" dirty="0"/>
                  <a:t>Variância corrigida da amostra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pt-PT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326" y="5293776"/>
                <a:ext cx="3240360" cy="1477328"/>
              </a:xfrm>
              <a:prstGeom prst="rect">
                <a:avLst/>
              </a:prstGeom>
              <a:blipFill rotWithShape="0">
                <a:blip r:embed="rId10"/>
                <a:stretch>
                  <a:fillRect l="-301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084168" y="3414133"/>
                <a:ext cx="2746648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Média da média da amostra -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3414133"/>
                <a:ext cx="2746648" cy="830997"/>
              </a:xfrm>
              <a:prstGeom prst="rect">
                <a:avLst/>
              </a:prstGeom>
              <a:blipFill rotWithShape="0">
                <a:blip r:embed="rId11"/>
                <a:stretch>
                  <a:fillRect l="-3326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084168" y="4245130"/>
                <a:ext cx="2746648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>
                    <a:solidFill>
                      <a:prstClr val="black"/>
                    </a:solidFill>
                  </a:rPr>
                  <a:t>Variância da média da amostra </a:t>
                </a:r>
              </a:p>
              <a:p>
                <a:pPr algn="ctr"/>
                <a:r>
                  <a:rPr lang="pt-PT" sz="2400" dirty="0">
                    <a:solidFill>
                      <a:prstClr val="black"/>
                    </a:solidFill>
                  </a:rPr>
                  <a:t>V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𝑎𝑟</m:t>
                    </m:r>
                    <m:d>
                      <m:dPr>
                        <m:ctrlPr>
                          <a:rPr lang="pt-PT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endParaRPr lang="pt-PT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245130"/>
                <a:ext cx="2746648" cy="1200329"/>
              </a:xfrm>
              <a:prstGeom prst="rect">
                <a:avLst/>
              </a:prstGeom>
              <a:blipFill rotWithShape="0">
                <a:blip r:embed="rId12"/>
                <a:stretch>
                  <a:fillRect l="-3326" t="-4061" b="-1066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84168" y="5445224"/>
                <a:ext cx="2746648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PT" sz="2400" dirty="0"/>
                  <a:t>Média da </a:t>
                </a:r>
                <a:r>
                  <a:rPr lang="pt-PT" sz="2400" dirty="0">
                    <a:solidFill>
                      <a:prstClr val="black"/>
                    </a:solidFill>
                  </a:rPr>
                  <a:t>Variância da amostra </a:t>
                </a:r>
              </a:p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pt-PT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5445224"/>
                <a:ext cx="2746648" cy="1200329"/>
              </a:xfrm>
              <a:prstGeom prst="rect">
                <a:avLst/>
              </a:prstGeom>
              <a:blipFill rotWithShape="0">
                <a:blip r:embed="rId13"/>
                <a:stretch>
                  <a:fillRect l="-3326" t="-4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2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8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61964" y="1559343"/>
                <a:ext cx="7272808" cy="52776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amostra casual de uma população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1964" y="1559343"/>
                <a:ext cx="7272808" cy="527760"/>
              </a:xfrm>
              <a:blipFill rotWithShape="0">
                <a:blip r:embed="rId2"/>
                <a:stretch>
                  <a:fillRect l="-1006" t="-8140" b="-46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 - </a:t>
            </a:r>
            <a:r>
              <a:rPr lang="pt-PT" sz="2400" dirty="0">
                <a:solidFill>
                  <a:srgbClr val="C00000"/>
                </a:solidFill>
              </a:rPr>
              <a:t>Populações normais </a:t>
            </a:r>
            <a:r>
              <a:rPr lang="pt-PT" sz="2400" b="1" dirty="0">
                <a:solidFill>
                  <a:srgbClr val="C00000"/>
                </a:solidFill>
              </a:rPr>
              <a:t>: </a:t>
            </a:r>
            <a:endParaRPr lang="pt-PT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6856" y="877803"/>
            <a:ext cx="8229600" cy="48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>
                <a:solidFill>
                  <a:srgbClr val="C00000"/>
                </a:solidFill>
              </a:rPr>
              <a:t>Distribuição da Média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r>
              <a:rPr lang="pt-PT" sz="2400" dirty="0">
                <a:solidFill>
                  <a:srgbClr val="C00000"/>
                </a:solidFill>
              </a:rPr>
              <a:t> com variância conhecida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61964" y="2201035"/>
            <a:ext cx="1549166" cy="5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Tem-se,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1760" y="2078203"/>
                <a:ext cx="361013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200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r>
                      <a:rPr lang="pt-PT" sz="22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PT" sz="2200" dirty="0"/>
                  <a:t>;   </a:t>
                </a:r>
                <a14:m>
                  <m:oMath xmlns:m="http://schemas.openxmlformats.org/officeDocument/2006/math">
                    <m:r>
                      <a:rPr lang="pt-PT" sz="22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PT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2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078203"/>
                <a:ext cx="3610132" cy="600164"/>
              </a:xfrm>
              <a:prstGeom prst="rect">
                <a:avLst/>
              </a:prstGeom>
              <a:blipFill rotWithShape="0">
                <a:blip r:embed="rId3"/>
                <a:stretch>
                  <a:fillRect t="-68367" r="-15034" b="-1255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29864" y="2900394"/>
                <a:ext cx="6323368" cy="783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400" dirty="0"/>
                  <a:t>Logo,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PT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PT" sz="2400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PT" sz="24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/>
                  <a:t>  ou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400" i="1">
                            <a:latin typeface="Cambria Math"/>
                          </a:rPr>
                          <m:t>−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lin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i="1">
                                        <a:latin typeface="Cambria Math"/>
                                        <a:ea typeface="Cambria Math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pt-PT" sz="24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sz="24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pt-PT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400" i="1">
                            <a:latin typeface="Cambria Math"/>
                          </a:rPr>
                          <m:t>−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pt-PT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𝑁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0, 1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64" y="2900394"/>
                <a:ext cx="6323368" cy="783741"/>
              </a:xfrm>
              <a:prstGeom prst="rect">
                <a:avLst/>
              </a:prstGeom>
              <a:blipFill rotWithShape="0">
                <a:blip r:embed="rId4"/>
                <a:stretch>
                  <a:fillRect l="-19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" descr="G:\Estatística 1 (Econ) 2º Sem_2010_11\Figuras\fig23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855734"/>
            <a:ext cx="6038328" cy="2377281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19064" y="6372886"/>
                <a:ext cx="84249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000" b="1" dirty="0"/>
                  <a:t>Fig. 6.13 – </a:t>
                </a:r>
                <a:r>
                  <a:rPr lang="pt-PT" sz="2000" dirty="0"/>
                  <a:t>Distribuição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PT" sz="2000" dirty="0"/>
                  <a:t> </a:t>
                </a:r>
                <a:r>
                  <a:rPr lang="pt-PT" sz="2000" i="1" dirty="0"/>
                  <a:t> </a:t>
                </a:r>
                <a:r>
                  <a:rPr lang="pt-PT" sz="2000" dirty="0"/>
                  <a:t>para </a:t>
                </a:r>
                <a:r>
                  <a:rPr lang="pt-PT" sz="2000" i="1" dirty="0"/>
                  <a:t>n </a:t>
                </a:r>
                <a:r>
                  <a:rPr lang="pt-PT" sz="2000" dirty="0"/>
                  <a:t>= 5, 25 e100.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64" y="6372886"/>
                <a:ext cx="8424936" cy="400110"/>
              </a:xfrm>
              <a:prstGeom prst="rect">
                <a:avLst/>
              </a:prstGeom>
              <a:blipFill rotWithShape="0">
                <a:blip r:embed="rId6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1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200" b="1" dirty="0"/>
              <a:t>Exemplo 6.21 – </a:t>
            </a:r>
            <a:r>
              <a:rPr lang="pt-PT" sz="2200" dirty="0"/>
              <a:t>Suponha-se que a duração das chamadas telefónicas locais em determinada empresa pode ser bem aproximada por uma distribuição normal com média igual a 17 minutos e variância 25. Qual a probabilidade de, numa amostra aleatória de </a:t>
            </a:r>
            <a:r>
              <a:rPr lang="pt-PT" sz="2200" i="1" dirty="0"/>
              <a:t>n </a:t>
            </a:r>
            <a:r>
              <a:rPr lang="pt-PT" sz="2200" dirty="0"/>
              <a:t>chamadas, a duração média se situar entre (a) 16 e 18 minutos e (b) 14 e 16m?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23528" y="5157192"/>
                <a:ext cx="19018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 b)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𝑛</m:t>
                    </m:r>
                    <m:r>
                      <a:rPr lang="pt-PT" sz="2400" i="1" dirty="0">
                        <a:latin typeface="Cambria Math"/>
                      </a:rPr>
                      <m:t>=100</m:t>
                    </m:r>
                  </m:oMath>
                </a14:m>
                <a:endParaRPr lang="pt-PT" sz="2400" i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57192"/>
                <a:ext cx="1901844" cy="461665"/>
              </a:xfrm>
              <a:prstGeom prst="rect">
                <a:avLst/>
              </a:prstGeom>
              <a:blipFill>
                <a:blip r:embed="rId3"/>
                <a:stretch>
                  <a:fillRect l="-12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1032" y="2636912"/>
                <a:ext cx="87129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dirty="0"/>
                  <a:t>a)  </a:t>
                </a:r>
                <a14:m>
                  <m:oMath xmlns:m="http://schemas.openxmlformats.org/officeDocument/2006/math">
                    <m:r>
                      <a:rPr lang="pt-PT" sz="2600" i="1" dirty="0">
                        <a:latin typeface="Cambria Math"/>
                      </a:rPr>
                      <m:t>𝑛</m:t>
                    </m:r>
                    <m:r>
                      <a:rPr lang="pt-PT" sz="2600" i="1" dirty="0">
                        <a:latin typeface="Cambria Math"/>
                      </a:rPr>
                      <m:t>=25</m:t>
                    </m:r>
                  </m:oMath>
                </a14:m>
                <a:r>
                  <a:rPr lang="pt-PT" sz="2600" dirty="0"/>
                  <a:t> </a:t>
                </a:r>
                <a:endParaRPr lang="pt-PT" sz="2600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32" y="2636912"/>
                <a:ext cx="8712968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260" t="-11250" b="-3250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90971" y="3091561"/>
                <a:ext cx="8003232" cy="1272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/>
                            </a:rPr>
                            <m:t>16&lt;</m:t>
                          </m:r>
                          <m:acc>
                            <m:accPr>
                              <m:chr m:val="̅"/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0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2000" i="1">
                              <a:latin typeface="Cambria Math"/>
                            </a:rPr>
                            <m:t>&lt;18</m:t>
                          </m:r>
                        </m:e>
                      </m:d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i="1">
                                  <a:latin typeface="Cambria Math"/>
                                </a:rPr>
                                <m:t>16−17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000" i="1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2000" i="1">
                                          <a:latin typeface="Cambria Math"/>
                                        </a:rPr>
                                        <m:t>25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pt-PT" sz="20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0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sz="20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0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000" i="1">
                                      <a:latin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20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pt-PT" sz="20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000" i="1">
                                  <a:latin typeface="Cambria Math"/>
                                </a:rPr>
                                <m:t>18−17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PT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000" i="1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PT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2000" i="1">
                                          <a:latin typeface="Cambria Math"/>
                                        </a:rPr>
                                        <m:t>25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</m:e>
                      </m:d>
                      <m:r>
                        <a:rPr lang="pt-PT" sz="2000" i="1">
                          <a:latin typeface="Cambria Math"/>
                        </a:rPr>
                        <m:t>=</m:t>
                      </m:r>
                      <m:r>
                        <a:rPr lang="pt-PT" sz="20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i="1">
                              <a:latin typeface="Cambria Math"/>
                            </a:rPr>
                            <m:t>−1&lt;</m:t>
                          </m:r>
                          <m:r>
                            <a:rPr lang="pt-PT" sz="2000" i="1">
                              <a:latin typeface="Cambria Math"/>
                            </a:rPr>
                            <m:t>𝑍</m:t>
                          </m:r>
                          <m:r>
                            <a:rPr lang="pt-PT" sz="2000" i="1">
                              <a:latin typeface="Cambria Math"/>
                            </a:rPr>
                            <m:t>&lt;1</m:t>
                          </m:r>
                        </m:e>
                      </m:d>
                    </m:oMath>
                  </m:oMathPara>
                </a14:m>
                <a:endParaRPr lang="pt-PT" sz="2000" i="1" dirty="0"/>
              </a:p>
              <a:p>
                <a:r>
                  <a:rPr lang="pt-PT" sz="20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−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=2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−1≈0.6826</m:t>
                    </m:r>
                  </m:oMath>
                </a14:m>
                <a:endParaRPr lang="pt-PT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71" y="3091561"/>
                <a:ext cx="8003232" cy="12727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403648" y="5517232"/>
                <a:ext cx="6995120" cy="1091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16&lt;</m:t>
                        </m:r>
                        <m:acc>
                          <m:accPr>
                            <m:chr m:val="̅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000" i="1">
                            <a:latin typeface="Cambria Math"/>
                          </a:rPr>
                          <m:t>&lt;18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i="1">
                                <a:latin typeface="Cambria Math"/>
                              </a:rPr>
                              <m:t>16−17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100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0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pt-PT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pt-PT" sz="2000" i="1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000" i="1">
                                    <a:latin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0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i="1">
                                <a:latin typeface="Cambria Math"/>
                              </a:rPr>
                              <m:t>18−17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0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000" i="1">
                                        <a:latin typeface="Cambria Math"/>
                                      </a:rPr>
                                      <m:t>100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−2&lt;</m:t>
                        </m:r>
                        <m:r>
                          <a:rPr lang="pt-PT" sz="2000" i="1">
                            <a:latin typeface="Cambria Math"/>
                          </a:rPr>
                          <m:t>𝑍</m:t>
                        </m:r>
                        <m:r>
                          <a:rPr lang="pt-PT" sz="2000" i="1">
                            <a:latin typeface="Cambria Math"/>
                          </a:rPr>
                          <m:t>&lt;2</m:t>
                        </m:r>
                      </m:e>
                    </m:d>
                  </m:oMath>
                </a14:m>
                <a:endParaRPr lang="pt-PT" sz="2000" i="1" dirty="0"/>
              </a:p>
              <a:p>
                <a:r>
                  <a:rPr lang="pt-PT" sz="20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=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−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=2</m:t>
                    </m:r>
                    <m:r>
                      <a:rPr lang="pt-PT" sz="20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PT" sz="2000" i="1">
                        <a:latin typeface="Cambria Math"/>
                      </a:rPr>
                      <m:t>−1≈0.9544</m:t>
                    </m:r>
                  </m:oMath>
                </a14:m>
                <a:endParaRPr lang="pt-PT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517232"/>
                <a:ext cx="6995120" cy="10916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Amostragem: </a:t>
            </a:r>
            <a:endParaRPr lang="pt-PT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90971" y="4617435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i="1"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pt-PT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𝑁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type m:val="li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971" y="4617435"/>
                <a:ext cx="1656184" cy="369332"/>
              </a:xfrm>
              <a:prstGeom prst="rect">
                <a:avLst/>
              </a:prstGeom>
              <a:blipFill>
                <a:blip r:embed="rId7"/>
                <a:stretch>
                  <a:fillRect t="-116393" r="-20956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83768" y="4581128"/>
                <a:ext cx="5915000" cy="4297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16&lt;</m:t>
                          </m:r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i="1">
                              <a:latin typeface="Cambria Math"/>
                            </a:rPr>
                            <m:t>&lt;18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𝑛𝑜𝑟𝑚𝑐𝑑𝑓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16, 18, 17, 5/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581128"/>
                <a:ext cx="5915000" cy="429798"/>
              </a:xfrm>
              <a:prstGeom prst="rect">
                <a:avLst/>
              </a:prstGeom>
              <a:blipFill>
                <a:blip r:embed="rId8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18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 Amostragem: Introdução</a:t>
            </a:r>
          </a:p>
        </p:txBody>
      </p:sp>
      <p:sp>
        <p:nvSpPr>
          <p:cNvPr id="5" name="Oval 4"/>
          <p:cNvSpPr/>
          <p:nvPr/>
        </p:nvSpPr>
        <p:spPr>
          <a:xfrm>
            <a:off x="323528" y="1700808"/>
            <a:ext cx="3168352" cy="3096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chemeClr val="bg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87624" y="2204864"/>
                <a:ext cx="2088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População (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PT" sz="2400" dirty="0"/>
                  <a:t>)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04864"/>
                <a:ext cx="2088232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4678" t="-10667" b="-30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1331640" y="2924944"/>
            <a:ext cx="1728192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547664" y="3305797"/>
                <a:ext cx="1296144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Amostra</a:t>
                </a:r>
              </a:p>
              <a:p>
                <a:r>
                  <a:rPr lang="pt-PT" dirty="0"/>
                  <a:t>      (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PT" dirty="0"/>
                  <a:t>)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305797"/>
                <a:ext cx="1296144" cy="822469"/>
              </a:xfrm>
              <a:prstGeom prst="rect">
                <a:avLst/>
              </a:prstGeom>
              <a:blipFill rotWithShape="1">
                <a:blip r:embed="rId4"/>
                <a:stretch>
                  <a:fillRect l="-7512" t="-5926" r="-1408" b="-1037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/>
          <p:cNvSpPr txBox="1"/>
          <p:nvPr/>
        </p:nvSpPr>
        <p:spPr>
          <a:xfrm>
            <a:off x="4860032" y="2204864"/>
            <a:ext cx="3096344" cy="830997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Modelo </a:t>
            </a:r>
            <a:r>
              <a:rPr lang="pt-PT" sz="2400" dirty="0" err="1"/>
              <a:t>Probabilistico</a:t>
            </a:r>
            <a:endParaRPr lang="pt-PT" sz="2400" dirty="0"/>
          </a:p>
          <a:p>
            <a:endParaRPr lang="pt-PT" sz="24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2636912"/>
            <a:ext cx="1266825" cy="409575"/>
          </a:xfrm>
          <a:prstGeom prst="rect">
            <a:avLst/>
          </a:prstGeom>
          <a:noFill/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5796654" y="5130072"/>
            <a:ext cx="3024336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Amostragem aleatória</a:t>
            </a:r>
          </a:p>
          <a:p>
            <a:endParaRPr lang="pt-PT" sz="2400" dirty="0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258" y="5477640"/>
            <a:ext cx="2051158" cy="409575"/>
          </a:xfrm>
          <a:prstGeom prst="rect">
            <a:avLst/>
          </a:prstGeom>
          <a:noFill/>
        </p:spPr>
      </p:pic>
      <p:sp>
        <p:nvSpPr>
          <p:cNvPr id="18" name="Seta curvada à direita 17"/>
          <p:cNvSpPr/>
          <p:nvPr/>
        </p:nvSpPr>
        <p:spPr>
          <a:xfrm>
            <a:off x="4283968" y="2780928"/>
            <a:ext cx="432048" cy="244827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Seta curvada à direita 18"/>
          <p:cNvSpPr/>
          <p:nvPr/>
        </p:nvSpPr>
        <p:spPr>
          <a:xfrm rot="10800000">
            <a:off x="8100392" y="2708920"/>
            <a:ext cx="432048" cy="2376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572000" y="2996952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I</a:t>
            </a:r>
          </a:p>
          <a:p>
            <a:r>
              <a:rPr lang="pt-PT" dirty="0"/>
              <a:t>N</a:t>
            </a:r>
          </a:p>
          <a:p>
            <a:r>
              <a:rPr lang="pt-PT" dirty="0"/>
              <a:t>DU</a:t>
            </a:r>
          </a:p>
          <a:p>
            <a:r>
              <a:rPr lang="pt-PT" dirty="0"/>
              <a:t>Ç</a:t>
            </a:r>
          </a:p>
          <a:p>
            <a:r>
              <a:rPr lang="pt-PT" dirty="0"/>
              <a:t>Ã</a:t>
            </a:r>
          </a:p>
          <a:p>
            <a:r>
              <a:rPr lang="pt-PT" dirty="0"/>
              <a:t>O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8100392" y="2924944"/>
            <a:ext cx="144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</a:t>
            </a:r>
          </a:p>
          <a:p>
            <a:r>
              <a:rPr lang="pt-PT" dirty="0"/>
              <a:t>E</a:t>
            </a:r>
          </a:p>
          <a:p>
            <a:r>
              <a:rPr lang="pt-PT" dirty="0"/>
              <a:t>DUÇÃO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588224" y="3717032"/>
            <a:ext cx="1440160" cy="461665"/>
          </a:xfrm>
          <a:prstGeom prst="rect">
            <a:avLst/>
          </a:prstGeom>
          <a:noFill/>
          <a:ln w="28575">
            <a:solidFill>
              <a:srgbClr val="1B772A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Incerteza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8604448" y="2492896"/>
            <a:ext cx="3600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I</a:t>
            </a:r>
          </a:p>
          <a:p>
            <a:r>
              <a:rPr lang="pt-PT" b="1" dirty="0"/>
              <a:t>NF</a:t>
            </a:r>
          </a:p>
          <a:p>
            <a:r>
              <a:rPr lang="pt-PT" b="1" dirty="0"/>
              <a:t>E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Ê</a:t>
            </a:r>
          </a:p>
          <a:p>
            <a:r>
              <a:rPr lang="pt-PT" b="1" dirty="0"/>
              <a:t>N</a:t>
            </a:r>
          </a:p>
          <a:p>
            <a:r>
              <a:rPr lang="pt-PT" b="1" dirty="0"/>
              <a:t>C</a:t>
            </a:r>
          </a:p>
          <a:p>
            <a:r>
              <a:rPr lang="pt-PT" b="1" dirty="0"/>
              <a:t>I</a:t>
            </a:r>
          </a:p>
          <a:p>
            <a:r>
              <a:rPr lang="pt-PT" b="1" dirty="0"/>
              <a:t>A</a:t>
            </a:r>
            <a:endParaRPr lang="pt-PT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6990952" y="6149331"/>
            <a:ext cx="929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Rigor </a:t>
            </a:r>
          </a:p>
        </p:txBody>
      </p:sp>
      <p:sp>
        <p:nvSpPr>
          <p:cNvPr id="28" name="Seta para a esquerda e para a direita 27"/>
          <p:cNvSpPr/>
          <p:nvPr/>
        </p:nvSpPr>
        <p:spPr>
          <a:xfrm>
            <a:off x="6516216" y="6272151"/>
            <a:ext cx="360040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3851920" y="2204864"/>
            <a:ext cx="432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T</a:t>
            </a:r>
          </a:p>
          <a:p>
            <a:r>
              <a:rPr lang="pt-PT" b="1" dirty="0"/>
              <a:t>E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I</a:t>
            </a:r>
          </a:p>
          <a:p>
            <a:r>
              <a:rPr lang="pt-PT" b="1" dirty="0"/>
              <a:t>A</a:t>
            </a:r>
          </a:p>
          <a:p>
            <a:endParaRPr lang="pt-PT" b="1" dirty="0"/>
          </a:p>
          <a:p>
            <a:r>
              <a:rPr lang="pt-PT" b="1" dirty="0"/>
              <a:t>P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B</a:t>
            </a:r>
          </a:p>
          <a:p>
            <a:r>
              <a:rPr lang="pt-PT" b="1" dirty="0"/>
              <a:t>A</a:t>
            </a:r>
          </a:p>
          <a:p>
            <a:r>
              <a:rPr lang="pt-PT" b="1" dirty="0"/>
              <a:t>B.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60032" y="1210400"/>
            <a:ext cx="3096344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Realidade</a:t>
            </a:r>
          </a:p>
        </p:txBody>
      </p:sp>
      <p:sp>
        <p:nvSpPr>
          <p:cNvPr id="30" name="Seta curvada à direita 29"/>
          <p:cNvSpPr/>
          <p:nvPr/>
        </p:nvSpPr>
        <p:spPr>
          <a:xfrm>
            <a:off x="4067944" y="1340768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1" name="Seta curvada à direita 30"/>
          <p:cNvSpPr/>
          <p:nvPr/>
        </p:nvSpPr>
        <p:spPr>
          <a:xfrm rot="10800000">
            <a:off x="8100392" y="1268760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5241974"/>
                <a:ext cx="295232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Parâmetro </a:t>
                </a:r>
                <a14:m>
                  <m:oMath xmlns:m="http://schemas.openxmlformats.org/officeDocument/2006/math">
                    <m:r>
                      <a:rPr lang="pt-PT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sz="2200" dirty="0"/>
                  <a:t>) descreve uma característica da população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41974"/>
                <a:ext cx="2952328" cy="1107996"/>
              </a:xfrm>
              <a:prstGeom prst="rect">
                <a:avLst/>
              </a:prstGeom>
              <a:blipFill rotWithShape="0">
                <a:blip r:embed="rId8"/>
                <a:stretch>
                  <a:fillRect l="-2680" t="-3846" r="-2062" b="-98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261144" y="3305797"/>
            <a:ext cx="3024336" cy="1883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48063" y="3136785"/>
                <a:ext cx="2795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/>
                  <a:t>desconhecido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3" y="3136785"/>
                <a:ext cx="2795027" cy="461665"/>
              </a:xfrm>
              <a:prstGeom prst="rect">
                <a:avLst/>
              </a:prstGeom>
              <a:blipFill rotWithShape="0"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8939311">
            <a:off x="4199702" y="4621922"/>
            <a:ext cx="2052560" cy="8309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PT" sz="2400" dirty="0"/>
              <a:t>Cálculo Probabilidades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96554" y="6134872"/>
            <a:ext cx="150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 Inferência</a:t>
            </a:r>
          </a:p>
        </p:txBody>
      </p:sp>
    </p:spTree>
    <p:extLst>
      <p:ext uri="{BB962C8B-B14F-4D97-AF65-F5344CB8AC3E}">
        <p14:creationId xmlns:p14="http://schemas.microsoft.com/office/powerpoint/2010/main" val="11441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8" grpId="0" animBg="1"/>
      <p:bldP spid="19" grpId="0" animBg="1"/>
      <p:bldP spid="21" grpId="0"/>
      <p:bldP spid="22" grpId="0"/>
      <p:bldP spid="23" grpId="0" animBg="1"/>
      <p:bldP spid="25" grpId="0"/>
      <p:bldP spid="26" grpId="0"/>
      <p:bldP spid="28" grpId="0" animBg="1"/>
      <p:bldP spid="29" grpId="0"/>
      <p:bldP spid="30" grpId="0" animBg="1"/>
      <p:bldP spid="31" grpId="0" animBg="1"/>
      <p:bldP spid="10" grpId="0"/>
      <p:bldP spid="3" grpId="0"/>
      <p:bldP spid="4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98786"/>
                <a:ext cx="8640960" cy="2274584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t-PT" sz="260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14&lt;</m:t>
                        </m:r>
                        <m:acc>
                          <m:accPr>
                            <m:chr m:val="̅"/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600" i="1">
                            <a:latin typeface="Cambria Math"/>
                          </a:rPr>
                          <m:t>&lt;16</m:t>
                        </m:r>
                      </m:e>
                    </m:d>
                    <m:r>
                      <a:rPr lang="pt-PT" sz="2600" i="1">
                        <a:latin typeface="Cambria Math"/>
                      </a:rPr>
                      <m:t>=</m:t>
                    </m:r>
                    <m:r>
                      <a:rPr lang="pt-PT" sz="26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600" i="1">
                                <a:latin typeface="Cambria Math"/>
                              </a:rPr>
                              <m:t>14−17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6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600" b="0" i="1" smtClean="0">
                                        <a:latin typeface="Cambria Math"/>
                                      </a:rPr>
                                      <m:t>25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6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pt-PT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pt-PT" sz="2600" i="1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600" i="1">
                                    <a:latin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6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6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600" i="1">
                                <a:latin typeface="Cambria Math"/>
                              </a:rPr>
                              <m:t>16−17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6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600" b="0" i="1" smtClean="0">
                                        <a:latin typeface="Cambria Math"/>
                                      </a:rPr>
                                      <m:t>25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pt-PT" sz="2600" dirty="0"/>
                  <a:t> </a:t>
                </a:r>
              </a:p>
              <a:p>
                <a:pPr marL="0" indent="0">
                  <a:buNone/>
                </a:pPr>
                <a:endParaRPr lang="pt-PT" sz="1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600" b="0" i="1" smtClean="0">
                          <a:latin typeface="Cambria Math"/>
                        </a:rPr>
                        <m:t>                                   </m:t>
                      </m:r>
                      <m:r>
                        <a:rPr lang="pt-PT" sz="2600" i="1">
                          <a:latin typeface="Cambria Math"/>
                        </a:rPr>
                        <m:t>=</m:t>
                      </m:r>
                      <m:r>
                        <a:rPr lang="pt-PT" sz="2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600" i="1">
                              <a:latin typeface="Cambria Math"/>
                            </a:rPr>
                            <m:t>−3&lt;</m:t>
                          </m:r>
                          <m:r>
                            <a:rPr lang="pt-PT" sz="2600" i="1">
                              <a:latin typeface="Cambria Math"/>
                            </a:rPr>
                            <m:t>𝑍</m:t>
                          </m:r>
                          <m:r>
                            <a:rPr lang="pt-PT" sz="2600" i="1">
                              <a:latin typeface="Cambria Math"/>
                            </a:rPr>
                            <m:t>&lt;−1</m:t>
                          </m:r>
                        </m:e>
                      </m:d>
                      <m:r>
                        <a:rPr lang="pt-PT" sz="2600" b="0" i="1" smtClean="0">
                          <a:latin typeface="Cambria Math"/>
                        </a:rPr>
                        <m:t> </m:t>
                      </m:r>
                      <m:r>
                        <a:rPr lang="pt-PT" sz="2600" i="1">
                          <a:latin typeface="Cambria Math"/>
                        </a:rPr>
                        <m:t>=</m:t>
                      </m:r>
                      <m:r>
                        <a:rPr lang="pt-PT" sz="2600" i="1">
                          <a:latin typeface="Cambria Math"/>
                        </a:rPr>
                        <m:t>𝛷</m:t>
                      </m:r>
                      <m:d>
                        <m:dPr>
                          <m:ctrlPr>
                            <a:rPr lang="pt-PT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6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pt-PT" sz="2600" i="1">
                          <a:latin typeface="Cambria Math"/>
                        </a:rPr>
                        <m:t>−</m:t>
                      </m:r>
                      <m:r>
                        <a:rPr lang="pt-PT" sz="2600" i="1">
                          <a:latin typeface="Cambria Math"/>
                        </a:rPr>
                        <m:t>𝛷</m:t>
                      </m:r>
                      <m:d>
                        <m:dPr>
                          <m:ctrlPr>
                            <a:rPr lang="pt-PT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600" i="1">
                              <a:latin typeface="Cambria Math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pt-PT" sz="2600" dirty="0"/>
              </a:p>
              <a:p>
                <a:pPr marL="0" indent="0">
                  <a:buNone/>
                </a:pPr>
                <a:endParaRPr lang="pt-PT" sz="1000" dirty="0"/>
              </a:p>
              <a:p>
                <a:pPr marL="0" indent="0">
                  <a:buNone/>
                </a:pPr>
                <a:r>
                  <a:rPr lang="pt-PT" sz="26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=</m:t>
                    </m:r>
                    <m:r>
                      <a:rPr lang="pt-PT" sz="26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pt-PT" sz="2600" i="1">
                        <a:latin typeface="Cambria Math"/>
                      </a:rPr>
                      <m:t>−</m:t>
                    </m:r>
                    <m:r>
                      <a:rPr lang="pt-PT" sz="26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t-PT" sz="2600" i="1">
                        <a:latin typeface="Cambria Math"/>
                      </a:rPr>
                      <m:t>≈0.1573</m:t>
                    </m:r>
                  </m:oMath>
                </a14:m>
                <a:endParaRPr lang="pt-PT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98786"/>
                <a:ext cx="8640960" cy="2274584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836712"/>
                <a:ext cx="727280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600" dirty="0"/>
                  <a:t>b) </a:t>
                </a:r>
                <a14:m>
                  <m:oMath xmlns:m="http://schemas.openxmlformats.org/officeDocument/2006/math">
                    <m:r>
                      <a:rPr lang="pt-PT" sz="2600" i="1" dirty="0">
                        <a:latin typeface="Cambria Math"/>
                      </a:rPr>
                      <m:t>𝑛</m:t>
                    </m:r>
                    <m:r>
                      <a:rPr lang="pt-PT" sz="2600" i="1" dirty="0">
                        <a:latin typeface="Cambria Math"/>
                      </a:rPr>
                      <m:t>=25</m:t>
                    </m:r>
                  </m:oMath>
                </a14:m>
                <a:endParaRPr lang="pt-PT" sz="2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7272808" cy="492443"/>
              </a:xfrm>
              <a:prstGeom prst="rect">
                <a:avLst/>
              </a:prstGeom>
              <a:blipFill rotWithShape="0">
                <a:blip r:embed="rId4"/>
                <a:stretch>
                  <a:fillRect l="-1509" t="-9877" b="-320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568" y="4278282"/>
                <a:ext cx="274664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6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2600" i="1" dirty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pt-PT" sz="2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78282"/>
                <a:ext cx="2746648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1638" y="4725144"/>
                <a:ext cx="8640959" cy="144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14&lt;</m:t>
                        </m:r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400" i="1">
                            <a:latin typeface="Cambria Math"/>
                          </a:rPr>
                          <m:t>&lt;16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/>
                              </a:rPr>
                              <m:t>14−17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4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400" i="1">
                                        <a:latin typeface="Cambria Math"/>
                                      </a:rPr>
                                      <m:t>100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4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pt-PT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pt-PT" sz="2400" i="1">
                                <a:latin typeface="Cambria Math"/>
                              </a:rPr>
                              <m:t>𝜇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400" i="1">
                                    <a:latin typeface="Cambria Math"/>
                                  </a:rPr>
                                  <m:t>𝜎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400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  <m:r>
                          <a:rPr lang="pt-PT" sz="24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/>
                              </a:rPr>
                              <m:t>16−17</m:t>
                            </m:r>
                          </m:num>
                          <m:den>
                            <m:f>
                              <m:fPr>
                                <m:type m:val="skw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400" i="1">
                                    <a:latin typeface="Cambria Math"/>
                                  </a:rPr>
                                  <m:t>5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t-PT" sz="2400" i="1">
                                        <a:latin typeface="Cambria Math"/>
                                      </a:rPr>
                                      <m:t>100</m:t>
                                    </m:r>
                                  </m:e>
                                </m:rad>
                              </m:den>
                            </m:f>
                          </m:den>
                        </m:f>
                      </m:e>
                    </m:d>
                  </m:oMath>
                </a14:m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−6&lt;</m:t>
                        </m:r>
                        <m:r>
                          <a:rPr lang="pt-PT" sz="2400" i="1">
                            <a:latin typeface="Cambria Math"/>
                          </a:rPr>
                          <m:t>𝑍</m:t>
                        </m:r>
                        <m:r>
                          <a:rPr lang="pt-PT" sz="2400" i="1">
                            <a:latin typeface="Cambria Math"/>
                          </a:rPr>
                          <m:t>&lt;−2</m:t>
                        </m:r>
                      </m:e>
                    </m:d>
                  </m:oMath>
                </a14:m>
                <a:endParaRPr lang="pt-PT" sz="2400" dirty="0"/>
              </a:p>
              <a:p>
                <a:endParaRPr lang="pt-PT" sz="1000" dirty="0"/>
              </a:p>
              <a:p>
                <a:r>
                  <a:rPr lang="pt-PT" sz="2400" dirty="0"/>
                  <a:t>                                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−2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−</m:t>
                    </m:r>
                    <m:r>
                      <a:rPr lang="pt-PT" sz="24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−</m:t>
                    </m:r>
                    <m:r>
                      <a:rPr lang="pt-PT" sz="2400" i="1">
                        <a:latin typeface="Cambria Math"/>
                      </a:rPr>
                      <m:t>𝛷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pt-PT" sz="2400" i="1">
                        <a:latin typeface="Cambria Math"/>
                      </a:rPr>
                      <m:t>≈0.0228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38" y="4725144"/>
                <a:ext cx="8640959" cy="144539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Amostragem: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13634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3588" y="1252892"/>
                <a:ext cx="7956884" cy="52776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amostra casual de uma população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3588" y="1252892"/>
                <a:ext cx="7956884" cy="527760"/>
              </a:xfrm>
              <a:blipFill>
                <a:blip r:embed="rId2"/>
                <a:stretch>
                  <a:fillRect l="-1073" t="-9302" b="-1395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Amostragem: </a:t>
            </a:r>
            <a:endParaRPr lang="pt-PT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627566"/>
            <a:ext cx="8229600" cy="48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>
                <a:solidFill>
                  <a:srgbClr val="C00000"/>
                </a:solidFill>
              </a:rPr>
              <a:t>Populações normais - Distribuição da Variância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64053" y="1907125"/>
            <a:ext cx="2471716" cy="5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600" dirty="0"/>
              <a:t>Relembre-se</a:t>
            </a:r>
            <a:r>
              <a:rPr lang="pt-PT" sz="2200" dirty="0"/>
              <a:t>,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43808" y="1700808"/>
                <a:ext cx="3610132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pt-PT" sz="24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0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, 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1</m:t>
                          </m:r>
                        </m:e>
                      </m:d>
                      <m:groupChr>
                        <m:groupChrPr>
                          <m:chr m:val="⇒"/>
                          <m:pos m:val="top"/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groupChrPr>
                        <m:e/>
                      </m:groupChr>
                      <m:sSubSup>
                        <m:sSubSup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𝑖</m:t>
                          </m:r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𝛘</m:t>
                          </m:r>
                        </m:e>
                        <m:sub>
                          <m:d>
                            <m:d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b>
                        <m:sup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PT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00808"/>
                <a:ext cx="3610132" cy="8484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27584" y="256149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Logo,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95736" y="2816125"/>
                <a:ext cx="5848418" cy="833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𝑛</m:t>
                          </m:r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pt-PT" sz="2400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pt-PT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PT" sz="2400" b="1" i="1">
                                              <a:latin typeface="Cambria Math"/>
                                            </a:rPr>
                                            <m:t>𝑿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2400" i="1">
                          <a:latin typeface="Cambria Math"/>
                        </a:rPr>
                        <m:t>~</m:t>
                      </m:r>
                      <m:sSubSup>
                        <m:sSubSup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2400" i="1">
                              <a:latin typeface="Cambria Math" panose="02040503050406030204" pitchFamily="18" charset="0"/>
                              <a:sym typeface="Mathematica1"/>
                            </a:rPr>
                            <m:t>𝝌</m:t>
                          </m:r>
                        </m:e>
                        <m:sub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b>
                        <m:sup>
                          <m:r>
                            <a:rPr lang="pt-PT" sz="24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16125"/>
                <a:ext cx="5848418" cy="8334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3902783"/>
                <a:ext cx="813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(um grau de liberdade é perdido quando se usa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PT" sz="2400" dirty="0"/>
                  <a:t>  em vez de </a:t>
                </a:r>
                <a14:m>
                  <m:oMath xmlns:m="http://schemas.openxmlformats.org/officeDocument/2006/math">
                    <m:r>
                      <a:rPr lang="pt-PT" sz="24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PT" sz="2400" dirty="0"/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02783"/>
                <a:ext cx="8136904" cy="461665"/>
              </a:xfrm>
              <a:prstGeom prst="rect">
                <a:avLst/>
              </a:prstGeom>
              <a:blipFill>
                <a:blip r:embed="rId5"/>
                <a:stretch>
                  <a:fillRect l="-1199" t="-10526" r="-900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525340"/>
            <a:ext cx="4408551" cy="208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11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pt-PT" sz="2800" dirty="0"/>
              <a:t>TABELA 6 – </a:t>
            </a:r>
            <a:r>
              <a:rPr lang="pt-PT" sz="2800" dirty="0">
                <a:solidFill>
                  <a:srgbClr val="FF0000"/>
                </a:solidFill>
              </a:rPr>
              <a:t>DISTRIBUIÇÃO DO QUI-QUADRADO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600400" cy="1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1178346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1700808"/>
                <a:ext cx="3960440" cy="60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PT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d>
                            <m:d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pt-PT" sz="2800" i="1">
                              <a:latin typeface="Cambria Math"/>
                            </a:rPr>
                            <m:t>,</m:t>
                          </m:r>
                          <m:r>
                            <a:rPr lang="pt-PT" sz="2800" i="1">
                              <a:latin typeface="Cambria Math"/>
                              <a:ea typeface="Cambria Math"/>
                            </a:rPr>
                            <m:t>𝜀</m:t>
                          </m:r>
                        </m:sub>
                        <m:sup>
                          <m:r>
                            <a:rPr lang="en-GB" sz="2800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pt-PT" sz="2800" b="0" i="1" smtClean="0">
                          <a:latin typeface="Cambria Math"/>
                        </a:rPr>
                        <m:t>:</m:t>
                      </m:r>
                      <m:r>
                        <a:rPr lang="pt-PT" sz="28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800" i="1">
                              <a:latin typeface="Cambria Math"/>
                            </a:rPr>
                            <m:t>𝑋</m:t>
                          </m:r>
                          <m:r>
                            <a:rPr lang="pt-PT" sz="2800" i="1">
                              <a:latin typeface="Cambria Math"/>
                            </a:rPr>
                            <m:t>&gt;</m:t>
                          </m:r>
                          <m:sSubSup>
                            <m:sSubSupPr>
                              <m:ctrlPr>
                                <a:rPr lang="pt-PT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800" i="1">
                                  <a:latin typeface="Cambria Math"/>
                                </a:rPr>
                                <m:t>𝜒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8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pt-PT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pt-PT" sz="28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  <m:sup>
                              <m:r>
                                <a:rPr lang="en-GB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pt-PT" sz="2800" i="1">
                          <a:latin typeface="Cambria Math"/>
                        </a:rPr>
                        <m:t>=</m:t>
                      </m:r>
                      <m:r>
                        <a:rPr lang="pt-PT" sz="2800" i="1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pt-PT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3960440" cy="6063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Amostragem: 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33135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 - </a:t>
            </a:r>
            <a:r>
              <a:rPr lang="pt-PT" sz="2400" dirty="0">
                <a:solidFill>
                  <a:srgbClr val="C00000"/>
                </a:solidFill>
              </a:rPr>
              <a:t>Populações normais </a:t>
            </a:r>
            <a:r>
              <a:rPr lang="pt-PT" sz="2400" b="1" dirty="0">
                <a:solidFill>
                  <a:srgbClr val="C00000"/>
                </a:solidFill>
              </a:rPr>
              <a:t>: </a:t>
            </a:r>
            <a:endParaRPr lang="pt-PT" sz="2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46856" y="836712"/>
            <a:ext cx="8229600" cy="48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>
                <a:solidFill>
                  <a:srgbClr val="C00000"/>
                </a:solidFill>
              </a:rPr>
              <a:t>Distribuição da Média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r>
              <a:rPr lang="pt-PT" sz="2400" dirty="0">
                <a:solidFill>
                  <a:srgbClr val="C00000"/>
                </a:solidFill>
              </a:rPr>
              <a:t> com variância desconhecida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5596" y="1464638"/>
                <a:ext cx="7272808" cy="52776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amostra casual de uma população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5596" y="1464638"/>
                <a:ext cx="7272808" cy="527760"/>
              </a:xfrm>
              <a:blipFill>
                <a:blip r:embed="rId3"/>
                <a:stretch>
                  <a:fillRect l="-921" t="-6897" b="-459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7452320" y="1813077"/>
            <a:ext cx="288032" cy="2401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59385" y="1949924"/>
            <a:ext cx="1679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desconhecido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223628" y="4005064"/>
                <a:ext cx="7272808" cy="69507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pt-PT" sz="2000" dirty="0"/>
                  <a:t>Logo, 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PT" sz="2000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0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0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pt-PT" sz="20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000" dirty="0"/>
                  <a:t> são a média e variância da amostra casual de dimensão </a:t>
                </a:r>
                <a14:m>
                  <m:oMath xmlns:m="http://schemas.openxmlformats.org/officeDocument/2006/math">
                    <m:r>
                      <a:rPr lang="pt-PT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t-PT" sz="2000" dirty="0"/>
                  <a:t> de uma população normal com média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pt-PT" sz="2000" dirty="0"/>
                  <a:t>, então</a:t>
                </a:r>
              </a:p>
            </p:txBody>
          </p:sp>
        </mc:Choice>
        <mc:Fallback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4005064"/>
                <a:ext cx="7272808" cy="695072"/>
              </a:xfrm>
              <a:prstGeom prst="rect">
                <a:avLst/>
              </a:prstGeom>
              <a:blipFill>
                <a:blip r:embed="rId4"/>
                <a:stretch>
                  <a:fillRect l="-922" t="-526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925252" y="2367632"/>
                <a:ext cx="7272808" cy="527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2400" dirty="0"/>
                  <a:t>Deve substituir-se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400" dirty="0"/>
                  <a:t> por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400" dirty="0"/>
                  <a:t> ou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  <m:t>𝑆</m:t>
                        </m:r>
                      </m:e>
                      <m:sup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  <m: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400" dirty="0"/>
                  <a:t> </a:t>
                </a: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52" y="2367632"/>
                <a:ext cx="7272808" cy="527760"/>
              </a:xfrm>
              <a:prstGeom prst="rect">
                <a:avLst/>
              </a:prstGeom>
              <a:blipFill>
                <a:blip r:embed="rId5"/>
                <a:stretch>
                  <a:fillRect l="-1174" t="-9195" b="-126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925252" y="3025799"/>
            <a:ext cx="7272808" cy="5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Deve usar-se o rácio de </a:t>
            </a:r>
            <a:r>
              <a:rPr lang="pt-PT" sz="2400" dirty="0" err="1"/>
              <a:t>Student</a:t>
            </a:r>
            <a:r>
              <a:rPr lang="pt-PT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508104" y="2806492"/>
                <a:ext cx="2592287" cy="12684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pt-PT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pt-PT" sz="2400" i="1">
                                              <a:latin typeface="Cambria Math"/>
                                              <a:sym typeface="Mathematica1"/>
                                            </a:rPr>
                                            <m:t>𝛘</m:t>
                                          </m:r>
                                        </m:e>
                                        <m:sub>
                                          <m:d>
                                            <m:dPr>
                                              <m:ctrlP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pt-PT" sz="2400" i="1">
                                                  <a:latin typeface="Cambria Math"/>
                                                </a:rPr>
                                                <m:t>𝑛</m:t>
                                              </m:r>
                                              <m:r>
                                                <a:rPr lang="pt-PT" sz="2400" i="1">
                                                  <a:latin typeface="Cambria Math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</m:sub>
                                        <m:sup>
                                          <m:r>
                                            <a:rPr lang="pt-PT" sz="2400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r>
                                    <a:rPr lang="pt-PT" sz="24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pt-PT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d>
                            <m:d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806492"/>
                <a:ext cx="2592287" cy="1268424"/>
              </a:xfrm>
              <a:prstGeom prst="rect">
                <a:avLst/>
              </a:prstGeom>
              <a:blipFill>
                <a:blip r:embed="rId6"/>
                <a:stretch>
                  <a:fillRect r="-588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211960" y="4739174"/>
                <a:ext cx="4575035" cy="1160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2400" i="1">
                              <a:latin typeface="Cambria Math"/>
                            </a:rPr>
                            <m:t>−</m:t>
                          </m:r>
                          <m:r>
                            <a:rPr lang="pt-PT" sz="24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pt-PT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2400" i="1">
                              <a:latin typeface="Cambria Math"/>
                            </a:rPr>
                            <m:t>−</m:t>
                          </m:r>
                          <m:r>
                            <a:rPr lang="pt-PT" sz="2400" i="1">
                              <a:latin typeface="Cambria Math"/>
                            </a:rPr>
                            <m:t>𝜇</m:t>
                          </m:r>
                        </m:num>
                        <m:den>
                          <m:f>
                            <m:fPr>
                              <m:type m:val="skw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/>
                                </a:rPr>
                                <m:t>𝑆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rad>
                            </m:den>
                          </m:f>
                        </m:den>
                      </m:f>
                      <m:r>
                        <a:rPr lang="pt-PT" sz="2400" i="1">
                          <a:latin typeface="Cambria Math"/>
                        </a:rPr>
                        <m:t>~</m:t>
                      </m:r>
                      <m:r>
                        <a:rPr lang="pt-PT" sz="2400" i="1">
                          <a:latin typeface="Cambria Math"/>
                        </a:rPr>
                        <m:t>𝑡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latin typeface="Cambria Math"/>
                            </a:rPr>
                            <m:t>𝑛</m:t>
                          </m:r>
                          <m:r>
                            <a:rPr lang="pt-PT" sz="2400" i="1"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739174"/>
                <a:ext cx="4575035" cy="11601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935596" y="6304828"/>
            <a:ext cx="77526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• </a:t>
            </a:r>
            <a:r>
              <a:rPr lang="pt-PT" sz="2000" dirty="0">
                <a:solidFill>
                  <a:srgbClr val="FF0000"/>
                </a:solidFill>
              </a:rPr>
              <a:t>Para grandes amostras a </a:t>
            </a:r>
            <a:r>
              <a:rPr lang="pt-PT" sz="2000" i="1" dirty="0">
                <a:solidFill>
                  <a:srgbClr val="FF0000"/>
                </a:solidFill>
              </a:rPr>
              <a:t>t</a:t>
            </a:r>
            <a:r>
              <a:rPr lang="pt-PT" sz="2000" dirty="0">
                <a:solidFill>
                  <a:srgbClr val="FF0000"/>
                </a:solidFill>
              </a:rPr>
              <a:t>-“</a:t>
            </a:r>
            <a:r>
              <a:rPr lang="pt-PT" sz="2000" i="1" dirty="0" err="1">
                <a:solidFill>
                  <a:srgbClr val="FF0000"/>
                </a:solidFill>
              </a:rPr>
              <a:t>Student</a:t>
            </a:r>
            <a:r>
              <a:rPr lang="pt-PT" sz="2000" dirty="0">
                <a:solidFill>
                  <a:srgbClr val="FF0000"/>
                </a:solidFill>
              </a:rPr>
              <a:t>” pode ser aproximada pela normal</a:t>
            </a:r>
            <a:endParaRPr lang="pt-PT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115616" y="4590131"/>
                <a:ext cx="2664296" cy="1765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pt-PT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PT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pt-PT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PT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pt-PT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590131"/>
                <a:ext cx="2664296" cy="17650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7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4" grpId="0"/>
      <p:bldP spid="15" grpId="0" build="p"/>
      <p:bldP spid="1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400" b="1" dirty="0"/>
              <a:t>TABELA 7 – </a:t>
            </a:r>
            <a:r>
              <a:rPr lang="pt-PT" sz="2400" b="1" dirty="0">
                <a:solidFill>
                  <a:srgbClr val="FF0000"/>
                </a:solidFill>
              </a:rPr>
              <a:t>DISTRIBUIÇÃO </a:t>
            </a:r>
            <a:r>
              <a:rPr lang="pt-PT" sz="2400" b="1" i="1" dirty="0">
                <a:solidFill>
                  <a:srgbClr val="FF0000"/>
                </a:solidFill>
              </a:rPr>
              <a:t>t</a:t>
            </a:r>
            <a:r>
              <a:rPr lang="pt-PT" sz="2400" b="1" dirty="0">
                <a:solidFill>
                  <a:srgbClr val="FF0000"/>
                </a:solidFill>
              </a:rPr>
              <a:t>-“</a:t>
            </a:r>
            <a:r>
              <a:rPr lang="pt-PT" sz="2400" b="1" i="1" dirty="0" err="1">
                <a:solidFill>
                  <a:srgbClr val="FF0000"/>
                </a:solidFill>
              </a:rPr>
              <a:t>Student</a:t>
            </a:r>
            <a:r>
              <a:rPr lang="pt-PT" sz="2400" b="1" dirty="0">
                <a:solidFill>
                  <a:srgbClr val="FF0000"/>
                </a:solidFill>
              </a:rPr>
              <a:t>”</a:t>
            </a:r>
            <a:endParaRPr lang="pt-PT" sz="2400" dirty="0">
              <a:solidFill>
                <a:srgbClr val="FF0000"/>
              </a:solidFill>
            </a:endParaRPr>
          </a:p>
        </p:txBody>
      </p:sp>
      <p:pic>
        <p:nvPicPr>
          <p:cNvPr id="4097" name="Picture 1" descr="G:\Estatística 1 (Econ) 2º Sem_2010_11\Figuras\fig2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86883" y="197493"/>
            <a:ext cx="4698229" cy="7992891"/>
          </a:xfrm>
          <a:prstGeom prst="rect">
            <a:avLst/>
          </a:prstGeom>
          <a:noFill/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Amostragem: </a:t>
            </a:r>
            <a:endParaRPr lang="pt-PT" sz="2600" dirty="0"/>
          </a:p>
        </p:txBody>
      </p:sp>
    </p:spTree>
    <p:extLst>
      <p:ext uri="{BB962C8B-B14F-4D97-AF65-F5344CB8AC3E}">
        <p14:creationId xmlns:p14="http://schemas.microsoft.com/office/powerpoint/2010/main" val="19652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0507" y="813358"/>
                <a:ext cx="8229600" cy="20744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t-PT" sz="2400" b="1" dirty="0">
                    <a:solidFill>
                      <a:srgbClr val="C00000"/>
                    </a:solidFill>
                  </a:rPr>
                  <a:t>Distribuições por amostragem assintóticas</a:t>
                </a:r>
              </a:p>
              <a:p>
                <a:pPr marL="0" indent="0">
                  <a:buNone/>
                </a:pPr>
                <a:r>
                  <a:rPr lang="pt-PT" sz="2200" dirty="0"/>
                  <a:t>Em muitas situações não é possível obter </a:t>
                </a:r>
                <a:r>
                  <a:rPr lang="pt-PT" sz="2200" b="1" dirty="0"/>
                  <a:t>distribuições exactas </a:t>
                </a:r>
                <a:r>
                  <a:rPr lang="pt-PT" sz="2200" dirty="0"/>
                  <a:t>para as estatísticas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-PT" sz="2200" i="1">
                            <a:latin typeface="Cambria Math"/>
                          </a:rPr>
                          <m:t>𝑖</m:t>
                        </m:r>
                        <m:r>
                          <a:rPr lang="pt-PT" sz="22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2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t-PT" sz="2200" i="1">
                        <a:latin typeface="Cambria Math"/>
                      </a:rPr>
                      <m:t>, </m:t>
                    </m:r>
                    <m:acc>
                      <m:accPr>
                        <m:chr m:val="̅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200" i="1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PT" sz="2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200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pt-PT" sz="22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PT" sz="2200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200" i="1">
                            <a:latin typeface="Cambria Math"/>
                          </a:rPr>
                          <m:t>𝑆</m:t>
                        </m:r>
                        <m:r>
                          <a:rPr lang="pt-PT" sz="2200" i="1">
                            <a:latin typeface="Cambria Math"/>
                          </a:rPr>
                          <m:t>′</m:t>
                        </m:r>
                      </m:e>
                      <m:sup>
                        <m:r>
                          <a:rPr lang="pt-PT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PT" sz="2200" dirty="0"/>
                  <a:t>, mas podem obter-se </a:t>
                </a:r>
                <a:r>
                  <a:rPr lang="pt-PT" sz="2200" b="1" dirty="0"/>
                  <a:t>distribuições aproximadas</a:t>
                </a:r>
                <a:r>
                  <a:rPr lang="pt-PT" sz="2200" dirty="0"/>
                  <a:t>, desde que existam os momentos da população até certa ordem.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0507" y="813358"/>
                <a:ext cx="8229600" cy="2074499"/>
              </a:xfrm>
              <a:blipFill rotWithShape="0">
                <a:blip r:embed="rId3"/>
                <a:stretch>
                  <a:fillRect l="-1111" t="-2346" r="-111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7267" y="2587836"/>
            <a:ext cx="820891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pt-PT" sz="2400" dirty="0">
                <a:solidFill>
                  <a:srgbClr val="C00000"/>
                </a:solidFill>
              </a:rPr>
              <a:t>•</a:t>
            </a:r>
            <a:r>
              <a:rPr lang="pt-PT" sz="2400" dirty="0"/>
              <a:t> </a:t>
            </a:r>
            <a:r>
              <a:rPr lang="pt-PT" sz="2400" dirty="0">
                <a:solidFill>
                  <a:srgbClr val="C00000"/>
                </a:solidFill>
              </a:rPr>
              <a:t>Distribuição assintótica da Média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r>
              <a:rPr lang="pt-PT" sz="2400" dirty="0">
                <a:solidFill>
                  <a:srgbClr val="C00000"/>
                </a:solidFill>
              </a:rPr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71600" y="4384395"/>
                <a:ext cx="8064896" cy="5621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Então, para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𝑛</m:t>
                    </m:r>
                    <m:groupChr>
                      <m:groupChrPr>
                        <m:chr m:val="→"/>
                        <m:pos m:val="top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sz="2400" dirty="0"/>
                  <a:t>, pelo </a:t>
                </a:r>
                <a:r>
                  <a:rPr lang="pt-PT" sz="2400" dirty="0">
                    <a:solidFill>
                      <a:srgbClr val="C00000"/>
                    </a:solidFill>
                  </a:rPr>
                  <a:t>Teorema do Limite Central</a:t>
                </a:r>
                <a:endParaRPr lang="pt-PT" sz="2400" b="1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384395"/>
                <a:ext cx="8064896" cy="562142"/>
              </a:xfrm>
              <a:prstGeom prst="rect">
                <a:avLst/>
              </a:prstGeom>
              <a:blipFill>
                <a:blip r:embed="rId4"/>
                <a:stretch>
                  <a:fillRect l="-1134" t="-17391"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755576" y="5372721"/>
                <a:ext cx="4535155" cy="687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pt-PT" sz="20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PT" sz="20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r>
                          <a:rPr lang="pt-PT" sz="2000" i="1">
                            <a:latin typeface="Cambria Math"/>
                          </a:rPr>
                          <m:t>𝑛</m:t>
                        </m:r>
                        <m:r>
                          <a:rPr lang="pt-PT" sz="2000" i="1">
                            <a:latin typeface="Cambria Math"/>
                          </a:rPr>
                          <m:t>𝜇</m:t>
                        </m:r>
                      </m:num>
                      <m:den>
                        <m:r>
                          <a:rPr lang="pt-PT" sz="2000" i="1">
                            <a:latin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2000" i="1"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pt-PT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000" i="1">
                            <a:latin typeface="Cambria Math"/>
                          </a:rPr>
                          <m:t>−</m:t>
                        </m:r>
                        <m:r>
                          <a:rPr lang="pt-PT" sz="2000" i="1">
                            <a:latin typeface="Cambria Math"/>
                          </a:rPr>
                          <m:t>𝜇</m:t>
                        </m:r>
                      </m:num>
                      <m:den>
                        <m:f>
                          <m:fPr>
                            <m:type m:val="skw"/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000" i="1">
                                <a:latin typeface="Cambria Math"/>
                              </a:rPr>
                              <m:t>𝜎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t-PT" sz="20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den>
                    </m:f>
                    <m:acc>
                      <m:accPr>
                        <m:chr m:val="̇"/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000" i="1">
                            <a:latin typeface="Cambria Math" panose="02040503050406030204" pitchFamily="18" charset="0"/>
                            <a:ea typeface="Cambria Math"/>
                          </a:rPr>
                          <m:t>~</m:t>
                        </m:r>
                      </m:e>
                    </m:acc>
                  </m:oMath>
                </a14:m>
                <a:r>
                  <a:rPr lang="pt-PT" sz="2000" dirty="0"/>
                  <a:t>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pt-PT" sz="20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000" i="1" dirty="0">
                            <a:latin typeface="Cambria Math"/>
                          </a:rPr>
                          <m:t>6.21</m:t>
                        </m:r>
                      </m:e>
                    </m:d>
                  </m:oMath>
                </a14:m>
                <a:endParaRPr lang="pt-PT" sz="20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372721"/>
                <a:ext cx="4535155" cy="6871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115616" y="3209268"/>
                <a:ext cx="7272808" cy="527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amostra casual de uma população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09268"/>
                <a:ext cx="7272808" cy="527760"/>
              </a:xfrm>
              <a:prstGeom prst="rect">
                <a:avLst/>
              </a:prstGeom>
              <a:blipFill rotWithShape="0">
                <a:blip r:embed="rId6"/>
                <a:stretch>
                  <a:fillRect l="-1090" t="-9195" b="-1264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115616" y="3886613"/>
                <a:ext cx="7272808" cy="527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pt-PT" sz="24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pt-PT" sz="24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i="1">
                            <a:latin typeface="Cambria Math"/>
                          </a:rPr>
                          <m:t> </m:t>
                        </m:r>
                        <m:r>
                          <a:rPr lang="pt-PT" sz="2400" i="1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</a:rPr>
                          <m:t>𝑖</m:t>
                        </m:r>
                        <m:r>
                          <a:rPr lang="pt-PT" sz="2400" i="1">
                            <a:latin typeface="Cambria Math"/>
                          </a:rPr>
                          <m:t>=1,2,⋯,</m:t>
                        </m:r>
                        <m:r>
                          <a:rPr lang="pt-PT" sz="24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pt-PT" sz="2400" dirty="0"/>
                  <a:t>  </a:t>
                </a:r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86613"/>
                <a:ext cx="7272808" cy="527760"/>
              </a:xfrm>
              <a:prstGeom prst="rect">
                <a:avLst/>
              </a:prstGeom>
              <a:blipFill rotWithShape="0">
                <a:blip r:embed="rId7"/>
                <a:stretch>
                  <a:fillRect l="-1090" t="-5814" b="-93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508104" y="5397983"/>
                <a:ext cx="2448272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/>
                            </a:rPr>
                            <m:t>𝑖</m:t>
                          </m:r>
                          <m:r>
                            <a:rPr lang="pt-PT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pt-PT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e>
                          </m:acc>
                          <m:r>
                            <m:rPr>
                              <m:brk m:alnAt="1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397983"/>
                <a:ext cx="2448272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22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 build="p"/>
      <p:bldP spid="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556" y="33265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Amostragem</a:t>
            </a:r>
            <a:endParaRPr lang="pt-PT" sz="2400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185606"/>
              </p:ext>
            </p:extLst>
          </p:nvPr>
        </p:nvGraphicFramePr>
        <p:xfrm>
          <a:off x="500556" y="1124744"/>
          <a:ext cx="799912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45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12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Amostragem</a:t>
            </a:r>
            <a:endParaRPr lang="pt-PT" sz="2400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236256"/>
              </p:ext>
            </p:extLst>
          </p:nvPr>
        </p:nvGraphicFramePr>
        <p:xfrm>
          <a:off x="611560" y="836712"/>
          <a:ext cx="79928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1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9128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rgbClr val="C00000"/>
                </a:solidFill>
              </a:rPr>
              <a:t>Amostragem</a:t>
            </a:r>
            <a:endParaRPr lang="pt-PT" sz="2400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126896"/>
              </p:ext>
            </p:extLst>
          </p:nvPr>
        </p:nvGraphicFramePr>
        <p:xfrm>
          <a:off x="611560" y="764704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3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2002" y="988672"/>
                <a:ext cx="85072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PT" sz="2400" b="1" dirty="0"/>
                  <a:t>Exemplo 6.17 – </a:t>
                </a:r>
                <a:r>
                  <a:rPr lang="pt-PT" sz="2400" dirty="0"/>
                  <a:t>Sejam as variáveis aleatórias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𝑖𝑖𝑑</m:t>
                    </m:r>
                  </m:oMath>
                </a14:m>
                <a:r>
                  <a:rPr lang="pt-PT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30</m:t>
                            </m:r>
                          </m:sub>
                        </m:sSub>
                      </m:e>
                    </m:d>
                    <m:r>
                      <a:rPr lang="pt-PT" sz="240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dirty="0"/>
                  <a:t>com distribuição uniforme no intervalo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(0,10)</m:t>
                    </m:r>
                  </m:oMath>
                </a14:m>
                <a:r>
                  <a:rPr lang="pt-PT" sz="2400" dirty="0"/>
                  <a:t>. Pretende determinar-se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𝑃</m:t>
                    </m:r>
                    <m:r>
                      <a:rPr lang="pt-PT" sz="2400" i="1" dirty="0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pt-PT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400" i="1" dirty="0">
                            <a:latin typeface="Cambria Math"/>
                          </a:rPr>
                          <m:t>𝑋</m:t>
                        </m:r>
                      </m:e>
                    </m:acc>
                    <m:r>
                      <a:rPr lang="pt-PT" sz="2400" i="1" dirty="0">
                        <a:latin typeface="Cambria Math"/>
                      </a:rPr>
                      <m:t>&lt; 5.5).</m:t>
                    </m:r>
                  </m:oMath>
                </a14:m>
                <a:r>
                  <a:rPr lang="pt-PT" sz="2400" dirty="0"/>
                  <a:t> Como o valor exacto é de difícil cálculo, recorre-se ao TLC (6.21). Então, tem-se: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02" y="988672"/>
                <a:ext cx="850728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1074" b="-263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114800" y="297521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5691" y="5023228"/>
                <a:ext cx="17385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2400" i="1">
                              <a:latin typeface="Cambria Math"/>
                            </a:rPr>
                            <m:t>&lt;5.5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91" y="5023228"/>
                <a:ext cx="173853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02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62480" y="4749126"/>
                <a:ext cx="3439921" cy="10688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𝜇</m:t>
                              </m:r>
                            </m:num>
                            <m:den>
                              <m:f>
                                <m:fPr>
                                  <m:type m:val="skw"/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PT" sz="2400" i="1">
                                      <a:latin typeface="Cambria Math"/>
                                    </a:rPr>
                                    <m:t>𝜎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pt-PT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pt-PT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rad>
                                </m:den>
                              </m:f>
                            </m:den>
                          </m:f>
                          <m:r>
                            <a:rPr lang="pt-PT" sz="24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i="1">
                                  <a:latin typeface="Cambria Math"/>
                                </a:rPr>
                                <m:t>5.5−5</m:t>
                              </m:r>
                            </m:num>
                            <m:den>
                              <m:r>
                                <a:rPr lang="pt-PT" sz="2400" i="1">
                                  <a:latin typeface="Cambria Math"/>
                                </a:rPr>
                                <m:t>0.53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480" y="4749126"/>
                <a:ext cx="3439921" cy="10688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92080" y="5008073"/>
                <a:ext cx="29800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/>
                        </a:rPr>
                        <m:t>≈</m:t>
                      </m:r>
                      <m:r>
                        <a:rPr lang="pt-PT" sz="2400" i="1">
                          <a:latin typeface="Cambria Math"/>
                        </a:rPr>
                        <m:t>𝛷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>
                              <a:latin typeface="Cambria Math"/>
                            </a:rPr>
                            <m:t>0.94</m:t>
                          </m:r>
                        </m:e>
                      </m:d>
                      <m:r>
                        <a:rPr lang="pt-PT" sz="2400" i="1">
                          <a:latin typeface="Cambria Math"/>
                        </a:rPr>
                        <m:t>=0.8264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008073"/>
                <a:ext cx="298007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3568" y="3520964"/>
                <a:ext cx="2160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</m:d>
                      <m:r>
                        <a:rPr lang="pt-PT" sz="2400" i="1">
                          <a:latin typeface="Cambria Math"/>
                        </a:rPr>
                        <m:t>=</m:t>
                      </m:r>
                      <m:r>
                        <a:rPr lang="pt-PT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5, 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520964"/>
                <a:ext cx="2160240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56479" y="3318599"/>
                <a:ext cx="4715680" cy="95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</m:d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type m:val="lin"/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pt-PT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12, </m:t>
                                </m:r>
                              </m:den>
                            </m:f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den>
                        </m:f>
                      </m:den>
                    </m:f>
                    <m:r>
                      <a:rPr lang="pt-PT" sz="2400" i="1">
                        <a:latin typeface="Cambria Math"/>
                      </a:rPr>
                      <m:t>=0.53</m:t>
                    </m:r>
                    <m:r>
                      <a:rPr lang="pt-PT" sz="2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pt-PT" dirty="0"/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479" y="3318599"/>
                <a:ext cx="4715680" cy="95692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19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Amostragem: Introdução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3528" y="1700808"/>
            <a:ext cx="3168352" cy="3096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chemeClr val="bg1"/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187624" y="2204864"/>
                <a:ext cx="20882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Alunos ISEG 2017/18 (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PT" sz="2400" dirty="0"/>
                  <a:t>)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204864"/>
                <a:ext cx="208823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4678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979777" y="3088593"/>
            <a:ext cx="2031328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03774" y="3335082"/>
                <a:ext cx="1977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    Amostra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4" y="3335082"/>
                <a:ext cx="1977450" cy="1200329"/>
              </a:xfrm>
              <a:prstGeom prst="rect">
                <a:avLst/>
              </a:prstGeom>
              <a:blipFill rotWithShape="0">
                <a:blip r:embed="rId4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860032" y="2204864"/>
                <a:ext cx="3096344" cy="830997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Modelo </a:t>
                </a:r>
                <a:r>
                  <a:rPr lang="pt-PT" sz="2400" dirty="0" err="1"/>
                  <a:t>Probabilistico</a:t>
                </a:r>
                <a:endParaRPr lang="pt-P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04864"/>
                <a:ext cx="3096344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2534" t="-4255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8" name="Seta curvada à direita 17"/>
          <p:cNvSpPr/>
          <p:nvPr/>
        </p:nvSpPr>
        <p:spPr>
          <a:xfrm>
            <a:off x="4268475" y="2711110"/>
            <a:ext cx="680246" cy="30221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Seta curvada à direita 18"/>
          <p:cNvSpPr/>
          <p:nvPr/>
        </p:nvSpPr>
        <p:spPr>
          <a:xfrm rot="15931126">
            <a:off x="4925815" y="1934177"/>
            <a:ext cx="645890" cy="53535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851920" y="2204864"/>
            <a:ext cx="432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T</a:t>
            </a:r>
          </a:p>
          <a:p>
            <a:r>
              <a:rPr lang="pt-PT" b="1" dirty="0"/>
              <a:t>E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I</a:t>
            </a:r>
          </a:p>
          <a:p>
            <a:r>
              <a:rPr lang="pt-PT" b="1" dirty="0"/>
              <a:t>A</a:t>
            </a:r>
          </a:p>
          <a:p>
            <a:endParaRPr lang="pt-PT" b="1" dirty="0"/>
          </a:p>
          <a:p>
            <a:r>
              <a:rPr lang="pt-PT" b="1" dirty="0"/>
              <a:t>P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B</a:t>
            </a:r>
          </a:p>
          <a:p>
            <a:r>
              <a:rPr lang="pt-PT" b="1" dirty="0"/>
              <a:t>A</a:t>
            </a:r>
          </a:p>
          <a:p>
            <a:r>
              <a:rPr lang="pt-PT" b="1" dirty="0"/>
              <a:t>B.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60032" y="1210400"/>
            <a:ext cx="3096344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Prática desporto</a:t>
            </a:r>
          </a:p>
        </p:txBody>
      </p:sp>
      <p:sp>
        <p:nvSpPr>
          <p:cNvPr id="30" name="Seta curvada à direita 29"/>
          <p:cNvSpPr/>
          <p:nvPr/>
        </p:nvSpPr>
        <p:spPr>
          <a:xfrm>
            <a:off x="4067944" y="1340768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1" name="Seta curvada à direita 30"/>
          <p:cNvSpPr/>
          <p:nvPr/>
        </p:nvSpPr>
        <p:spPr>
          <a:xfrm rot="10800000">
            <a:off x="8100392" y="1268760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5562" y="5109273"/>
                <a:ext cx="27977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Parâmetro </a:t>
                </a:r>
                <a14:m>
                  <m:oMath xmlns:m="http://schemas.openxmlformats.org/officeDocument/2006/math">
                    <m:r>
                      <a:rPr lang="pt-PT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sz="2200" dirty="0"/>
                  <a:t>) é a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proporção</a:t>
                </a:r>
                <a:r>
                  <a:rPr lang="pt-PT" sz="2200" dirty="0">
                    <a:solidFill>
                      <a:srgbClr val="FF0000"/>
                    </a:solidFill>
                  </a:rPr>
                  <a:t> </a:t>
                </a:r>
                <a:r>
                  <a:rPr lang="pt-PT" sz="2200" dirty="0"/>
                  <a:t>alunos que pratica desporto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na</a:t>
                </a:r>
                <a:r>
                  <a:rPr lang="pt-PT" sz="2200" dirty="0">
                    <a:solidFill>
                      <a:srgbClr val="FF0000"/>
                    </a:solidFill>
                  </a:rPr>
                  <a:t>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população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62" y="5109273"/>
                <a:ext cx="2797752" cy="1446550"/>
              </a:xfrm>
              <a:prstGeom prst="rect">
                <a:avLst/>
              </a:prstGeom>
              <a:blipFill>
                <a:blip r:embed="rId6"/>
                <a:stretch>
                  <a:fillRect l="-2832" t="-2954" r="-1089" b="-801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261144" y="3305797"/>
            <a:ext cx="3024336" cy="1883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61349" y="3044304"/>
                <a:ext cx="27950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dirty="0"/>
                  <a:t>desconhecido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349" y="3044304"/>
                <a:ext cx="2795027" cy="461665"/>
              </a:xfrm>
              <a:prstGeom prst="rect">
                <a:avLst/>
              </a:prstGeom>
              <a:blipFill rotWithShape="0"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8939311">
                <a:off x="4253515" y="5501075"/>
                <a:ext cx="2052560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39311">
                <a:off x="4253515" y="5501075"/>
                <a:ext cx="205256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20947111">
            <a:off x="4918480" y="4162194"/>
            <a:ext cx="19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81914" y="3534233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PT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14" y="3534233"/>
                <a:ext cx="64807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Up Arrow 16"/>
          <p:cNvSpPr/>
          <p:nvPr/>
        </p:nvSpPr>
        <p:spPr>
          <a:xfrm rot="13522131">
            <a:off x="7292417" y="3078405"/>
            <a:ext cx="1206827" cy="6164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5F09F7-5395-42F4-BC41-F19BF4B8B6D5}"/>
              </a:ext>
            </a:extLst>
          </p:cNvPr>
          <p:cNvCxnSpPr>
            <a:cxnSpLocks/>
          </p:cNvCxnSpPr>
          <p:nvPr/>
        </p:nvCxnSpPr>
        <p:spPr>
          <a:xfrm>
            <a:off x="7862244" y="4104475"/>
            <a:ext cx="0" cy="73401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F39B8C-7269-4EB5-93CC-48BB1DC9A2ED}"/>
              </a:ext>
            </a:extLst>
          </p:cNvPr>
          <p:cNvSpPr txBox="1"/>
          <p:nvPr/>
        </p:nvSpPr>
        <p:spPr>
          <a:xfrm>
            <a:off x="6671510" y="4708929"/>
            <a:ext cx="22013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200" b="1" dirty="0">
                <a:solidFill>
                  <a:srgbClr val="FF0000"/>
                </a:solidFill>
              </a:rPr>
              <a:t>Proporção</a:t>
            </a:r>
            <a:r>
              <a:rPr lang="pt-PT" sz="2200" dirty="0"/>
              <a:t> alunos que pratica desporto </a:t>
            </a:r>
            <a:r>
              <a:rPr lang="pt-PT" sz="2200" b="1" dirty="0">
                <a:solidFill>
                  <a:srgbClr val="FF0000"/>
                </a:solidFill>
              </a:rPr>
              <a:t>na</a:t>
            </a:r>
            <a:r>
              <a:rPr lang="pt-PT" sz="2200" dirty="0">
                <a:solidFill>
                  <a:srgbClr val="FF0000"/>
                </a:solidFill>
              </a:rPr>
              <a:t> </a:t>
            </a:r>
            <a:r>
              <a:rPr lang="pt-PT" sz="2200" b="1" dirty="0">
                <a:solidFill>
                  <a:srgbClr val="FF0000"/>
                </a:solidFill>
              </a:rPr>
              <a:t>amostra</a:t>
            </a:r>
          </a:p>
        </p:txBody>
      </p:sp>
    </p:spTree>
    <p:extLst>
      <p:ext uri="{BB962C8B-B14F-4D97-AF65-F5344CB8AC3E}">
        <p14:creationId xmlns:p14="http://schemas.microsoft.com/office/powerpoint/2010/main" val="174578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8" grpId="0" animBg="1"/>
      <p:bldP spid="19" grpId="0" animBg="1"/>
      <p:bldP spid="29" grpId="0"/>
      <p:bldP spid="24" grpId="0" animBg="1"/>
      <p:bldP spid="30" grpId="0" animBg="1"/>
      <p:bldP spid="31" grpId="0" animBg="1"/>
      <p:bldP spid="10" grpId="0"/>
      <p:bldP spid="3" grpId="0"/>
      <p:bldP spid="4" grpId="0" animBg="1"/>
      <p:bldP spid="14" grpId="0"/>
      <p:bldP spid="16" grpId="0"/>
      <p:bldP spid="17" grpId="0" animBg="1"/>
      <p:bldP spid="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pt-PT" sz="2400" b="1" dirty="0">
                <a:solidFill>
                  <a:srgbClr val="C00000"/>
                </a:solidFill>
              </a:rPr>
              <a:t>Amostragem -</a:t>
            </a:r>
            <a:r>
              <a:rPr lang="pt-PT" sz="2800" b="1" dirty="0">
                <a:solidFill>
                  <a:srgbClr val="C00000"/>
                </a:solidFill>
              </a:rPr>
              <a:t> </a:t>
            </a:r>
            <a:r>
              <a:rPr lang="pt-PT" sz="2800" dirty="0">
                <a:solidFill>
                  <a:srgbClr val="C00000"/>
                </a:solidFill>
              </a:rPr>
              <a:t>Populações Bernoulli</a:t>
            </a:r>
            <a:r>
              <a:rPr lang="pt-PT" sz="2800" b="1" dirty="0">
                <a:solidFill>
                  <a:srgbClr val="C00000"/>
                </a:solidFill>
              </a:rPr>
              <a:t>: </a:t>
            </a:r>
            <a:endParaRPr lang="pt-PT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38744"/>
            <a:ext cx="81615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/>
              <a:t> </a:t>
            </a:r>
            <a:r>
              <a:rPr lang="pt-PT" sz="2400" dirty="0"/>
              <a:t>População é composta por elementos de dois tipos: </a:t>
            </a:r>
            <a:r>
              <a:rPr lang="pt-PT" sz="2400" dirty="0">
                <a:solidFill>
                  <a:srgbClr val="1B772A"/>
                </a:solidFill>
              </a:rPr>
              <a:t>os que  possuem</a:t>
            </a:r>
            <a:r>
              <a:rPr lang="pt-PT" sz="2400" dirty="0"/>
              <a:t> e </a:t>
            </a:r>
            <a:r>
              <a:rPr lang="pt-PT" sz="2400" dirty="0">
                <a:solidFill>
                  <a:schemeClr val="tx2">
                    <a:lumMod val="75000"/>
                  </a:schemeClr>
                </a:solidFill>
              </a:rPr>
              <a:t>os que não possuem </a:t>
            </a:r>
            <a:r>
              <a:rPr lang="pt-PT" sz="2400" dirty="0"/>
              <a:t>determinado atributo.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9151" y="1933329"/>
            <a:ext cx="8229600" cy="482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>
                <a:solidFill>
                  <a:srgbClr val="C00000"/>
                </a:solidFill>
              </a:rPr>
              <a:t>Distribuição da proporção </a:t>
            </a:r>
            <a:r>
              <a:rPr lang="pt-PT" sz="2400" dirty="0" err="1">
                <a:solidFill>
                  <a:srgbClr val="C00000"/>
                </a:solidFill>
              </a:rPr>
              <a:t>amostral</a:t>
            </a:r>
            <a:endParaRPr lang="pt-PT" sz="2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7547" y="2527187"/>
                <a:ext cx="7272808" cy="527760"/>
              </a:xfrm>
            </p:spPr>
            <p:txBody>
              <a:bodyPr>
                <a:normAutofit fontScale="92500"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 amostra casual de uma população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1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7547" y="2527187"/>
                <a:ext cx="7272808" cy="527760"/>
              </a:xfrm>
              <a:blipFill rotWithShape="0">
                <a:blip r:embed="rId3"/>
                <a:stretch>
                  <a:fillRect l="-1006" t="-8140" b="-465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/>
          <p:cNvSpPr txBox="1">
            <a:spLocks/>
          </p:cNvSpPr>
          <p:nvPr/>
        </p:nvSpPr>
        <p:spPr>
          <a:xfrm>
            <a:off x="1150801" y="3137338"/>
            <a:ext cx="1549166" cy="52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200" dirty="0"/>
              <a:t>Tem-se,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87724" y="3042152"/>
                <a:ext cx="4968552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PT" sz="220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r>
                      <a:rPr lang="pt-PT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pt-PT" sz="2200" dirty="0"/>
                  <a:t>;   </a:t>
                </a:r>
                <a14:m>
                  <m:oMath xmlns:m="http://schemas.openxmlformats.org/officeDocument/2006/math">
                    <m:r>
                      <a:rPr lang="pt-PT" sz="2200" i="1">
                        <a:latin typeface="Cambria Math"/>
                      </a:rPr>
                      <m:t>𝑉𝑎𝑟</m:t>
                    </m:r>
                    <m:d>
                      <m:dPr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2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pt-PT" sz="2200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d>
                          <m:dPr>
                            <m:ctrlPr>
                              <a:rPr lang="pt-PT" sz="2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pt-PT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num>
                      <m:den>
                        <m:r>
                          <a:rPr lang="pt-PT" sz="22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724" y="3042152"/>
                <a:ext cx="4968552" cy="600164"/>
              </a:xfrm>
              <a:prstGeom prst="rect">
                <a:avLst/>
              </a:prstGeom>
              <a:blipFill rotWithShape="0">
                <a:blip r:embed="rId4"/>
                <a:stretch>
                  <a:fillRect t="-68367" r="-4902" b="-12551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37547" y="4554975"/>
                <a:ext cx="7176130" cy="1049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600" i="1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pt-PT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t-PT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pt-PT" sz="2600" i="1">
                                <a:latin typeface="Cambria Math"/>
                              </a:rPr>
                              <m:t>𝑖</m:t>
                            </m:r>
                            <m:r>
                              <a:rPr lang="pt-PT" sz="2600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pt-PT" sz="2600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pt-PT" sz="26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pt-PT" sz="2600" i="1">
                            <a:latin typeface="Cambria Math"/>
                          </a:rPr>
                          <m:t>−</m:t>
                        </m:r>
                        <m:r>
                          <a:rPr lang="pt-PT" sz="2600" i="1">
                            <a:latin typeface="Cambria Math"/>
                          </a:rPr>
                          <m:t>𝑛</m:t>
                        </m:r>
                        <m:r>
                          <a:rPr lang="pt-PT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PT" sz="2600" i="1">
                                <a:latin typeface="Cambria Math"/>
                              </a:rPr>
                              <m:t>𝑛</m:t>
                            </m:r>
                            <m:r>
                              <a:rPr lang="pt-PT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d>
                              <m:dPr>
                                <m:ctrlPr>
                                  <a:rPr lang="pt-PT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t-PT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rad>
                      </m:den>
                    </m:f>
                    <m:r>
                      <a:rPr lang="pt-PT" sz="2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600" i="1">
                            <a:latin typeface="Cambria Math"/>
                          </a:rPr>
                          <m:t>−</m:t>
                        </m:r>
                        <m:r>
                          <a:rPr lang="pt-PT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PT" sz="2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PT" sz="2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PT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pt-PT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pt-PT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pt-PT" sz="2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pt-PT" sz="2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acc>
                      <m:accPr>
                        <m:chr m:val="̇"/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PT" sz="2600" i="1">
                            <a:latin typeface="Cambria Math" panose="02040503050406030204" pitchFamily="18" charset="0"/>
                            <a:ea typeface="Cambria Math"/>
                          </a:rPr>
                          <m:t>~</m:t>
                        </m:r>
                      </m:e>
                    </m:acc>
                  </m:oMath>
                </a14:m>
                <a:r>
                  <a:rPr lang="pt-PT" sz="2600" dirty="0"/>
                  <a:t> </a:t>
                </a:r>
                <a14:m>
                  <m:oMath xmlns:m="http://schemas.openxmlformats.org/officeDocument/2006/math">
                    <m:r>
                      <a:rPr lang="pt-PT" sz="26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pt-PT" sz="2600" dirty="0">
                    <a:solidFill>
                      <a:srgbClr val="C00000"/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600" i="1" dirty="0">
                            <a:latin typeface="Cambria Math"/>
                          </a:rPr>
                          <m:t>6.21</m:t>
                        </m:r>
                      </m:e>
                    </m:d>
                  </m:oMath>
                </a14:m>
                <a:endParaRPr lang="pt-PT" sz="2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547" y="4554975"/>
                <a:ext cx="7176130" cy="1049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1150801" y="3940627"/>
                <a:ext cx="6651039" cy="527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PT" sz="2200" dirty="0"/>
                  <a:t>Então, para </a:t>
                </a:r>
                <a14:m>
                  <m:oMath xmlns:m="http://schemas.openxmlformats.org/officeDocument/2006/math">
                    <m:r>
                      <a:rPr lang="pt-PT" sz="2200" i="1">
                        <a:latin typeface="Cambria Math" panose="02040503050406030204" pitchFamily="18" charset="0"/>
                      </a:rPr>
                      <m:t>𝑛</m:t>
                    </m:r>
                    <m:groupChr>
                      <m:groupChrPr>
                        <m:chr m:val="→"/>
                        <m:pos m:val="top"/>
                        <m:ctrlPr>
                          <a:rPr lang="pt-PT" sz="2200" i="1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PT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pt-PT" sz="2200" dirty="0"/>
                  <a:t>, pelo </a:t>
                </a:r>
                <a:r>
                  <a:rPr lang="pt-PT" sz="2200" dirty="0">
                    <a:solidFill>
                      <a:srgbClr val="C00000"/>
                    </a:solidFill>
                  </a:rPr>
                  <a:t>Teorema do Limite Central</a:t>
                </a:r>
                <a:endParaRPr lang="pt-PT" sz="22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01" y="3940627"/>
                <a:ext cx="6651039" cy="527760"/>
              </a:xfrm>
              <a:prstGeom prst="rect">
                <a:avLst/>
              </a:prstGeom>
              <a:blipFill rotWithShape="0">
                <a:blip r:embed="rId6"/>
                <a:stretch>
                  <a:fillRect l="-1100" t="-21839" b="-321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99355" y="5790063"/>
                <a:ext cx="3349191" cy="636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-PT" i="1">
                              <a:latin typeface="Cambria Math"/>
                            </a:rPr>
                            <m:t>𝑖</m:t>
                          </m:r>
                          <m:r>
                            <a:rPr lang="pt-PT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acc>
                            <m:accPr>
                              <m:chr m:val="̇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~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pt-PT" dirty="0"/>
                            <m:t> </m:t>
                          </m:r>
                          <m:r>
                            <a:rPr lang="pt-PT" i="1">
                              <a:latin typeface="Cambria Math"/>
                            </a:rPr>
                            <m:t>𝑁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pt-PT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355" y="5790063"/>
                <a:ext cx="3349191" cy="636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1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build="p"/>
      <p:bldP spid="11" grpId="0"/>
      <p:bldP spid="12" grpId="0"/>
      <p:bldP spid="16" grpId="0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799181"/>
                <a:ext cx="8712967" cy="543813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70000"/>
                  </a:lnSpc>
                  <a:buNone/>
                </a:pPr>
                <a:r>
                  <a:rPr lang="pt-PT" sz="2400" b="1" dirty="0"/>
                  <a:t>Exemplo 6.19 – </a:t>
                </a:r>
                <a:r>
                  <a:rPr lang="pt-PT" sz="2400" dirty="0"/>
                  <a:t>Admita-se que uma instituição bancária classifica os seus clientes possuidores de cartões de crédito em “maus” e “bons” riscos, conforme tenham ou não faltado a um pagamento nos últimos 2 anos. Suponha-se que a proporção de “maus” riscos (classificados por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𝑋</m:t>
                    </m:r>
                    <m:r>
                      <a:rPr lang="pt-PT" sz="2400" i="1" dirty="0">
                        <a:latin typeface="Cambria Math"/>
                      </a:rPr>
                      <m:t> = 1</m:t>
                    </m:r>
                  </m:oMath>
                </a14:m>
                <a:r>
                  <a:rPr lang="pt-PT" sz="2400" i="1" dirty="0"/>
                  <a:t>) é de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0.05</m:t>
                    </m:r>
                  </m:oMath>
                </a14:m>
                <a:r>
                  <a:rPr lang="pt-PT" sz="2400" i="1" dirty="0"/>
                  <a:t> para as agências da zona de Lisboa. Qual a </a:t>
                </a:r>
                <a:r>
                  <a:rPr lang="pt-PT" sz="2400" dirty="0"/>
                  <a:t>probabilidade de se obter pelo menos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10%</m:t>
                    </m:r>
                  </m:oMath>
                </a14:m>
                <a:r>
                  <a:rPr lang="pt-PT" sz="2400" dirty="0"/>
                  <a:t> de maus riscos numa amostra de: </a:t>
                </a:r>
              </a:p>
              <a:p>
                <a:pPr>
                  <a:lnSpc>
                    <a:spcPct val="170000"/>
                  </a:lnSpc>
                  <a:buNone/>
                </a:pPr>
                <a:r>
                  <a:rPr lang="pt-PT" sz="2400" dirty="0"/>
                  <a:t>     (a)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50</m:t>
                    </m:r>
                  </m:oMath>
                </a14:m>
                <a:r>
                  <a:rPr lang="pt-PT" sz="2400" dirty="0"/>
                  <a:t> clientes; (b) </a:t>
                </a:r>
                <a14:m>
                  <m:oMath xmlns:m="http://schemas.openxmlformats.org/officeDocument/2006/math">
                    <m:r>
                      <a:rPr lang="pt-PT" sz="2400" i="1" dirty="0">
                        <a:latin typeface="Cambria Math"/>
                      </a:rPr>
                      <m:t>400</m:t>
                    </m:r>
                  </m:oMath>
                </a14:m>
                <a:r>
                  <a:rPr lang="pt-PT" sz="2400" dirty="0"/>
                  <a:t> clientes?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799181"/>
                <a:ext cx="8712967" cy="5438131"/>
              </a:xfrm>
              <a:blipFill rotWithShape="0">
                <a:blip r:embed="rId2"/>
                <a:stretch>
                  <a:fillRect l="-1049" r="-13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21195" y="309115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 - </a:t>
            </a:r>
            <a:r>
              <a:rPr lang="pt-PT" sz="2800" dirty="0">
                <a:solidFill>
                  <a:srgbClr val="C00000"/>
                </a:solidFill>
              </a:rPr>
              <a:t>Populações Bernoulli</a:t>
            </a:r>
            <a:r>
              <a:rPr lang="pt-PT" sz="2800" b="1" dirty="0">
                <a:solidFill>
                  <a:srgbClr val="C00000"/>
                </a:solidFill>
              </a:rPr>
              <a:t>: 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1610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9" y="260648"/>
            <a:ext cx="8229600" cy="615655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 - </a:t>
            </a:r>
            <a:r>
              <a:rPr lang="pt-PT" sz="2800" dirty="0">
                <a:solidFill>
                  <a:srgbClr val="C00000"/>
                </a:solidFill>
              </a:rPr>
              <a:t>Populações Bernoulli</a:t>
            </a:r>
            <a:r>
              <a:rPr lang="pt-PT" sz="2800" b="1" dirty="0">
                <a:solidFill>
                  <a:srgbClr val="C00000"/>
                </a:solidFill>
              </a:rPr>
              <a:t>: </a:t>
            </a:r>
            <a:endParaRPr lang="pt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0868" y="876303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A resposta a qualquer das duas alíneas é obtida calculando</a:t>
                </a:r>
              </a:p>
              <a:p>
                <a:pPr>
                  <a:buNone/>
                </a:pPr>
                <a:r>
                  <a:rPr lang="pt-PT" sz="2400" dirty="0"/>
                  <a:t>  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≥0,1</m:t>
                        </m:r>
                      </m:e>
                    </m:d>
                  </m:oMath>
                </a14:m>
                <a:r>
                  <a:rPr lang="pt-PT" sz="2400" dirty="0"/>
                  <a:t>, sabendo-se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𝐵𝑖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1;0,05</m:t>
                        </m:r>
                      </m:e>
                    </m:d>
                    <m:r>
                      <a:rPr lang="pt-PT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=1,2,⋯,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8" y="876303"/>
                <a:ext cx="8229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11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70161" y="2000025"/>
                <a:ext cx="8315748" cy="265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sz="1600" dirty="0" smtClean="0"/>
                  <a:t>(a) 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/>
                      </a:rPr>
                      <m:t>𝑛</m:t>
                    </m:r>
                    <m:r>
                      <a:rPr lang="pt-PT" sz="1600" i="1">
                        <a:latin typeface="Cambria Math"/>
                      </a:rPr>
                      <m:t>=50; </m:t>
                    </m:r>
                    <m:r>
                      <a:rPr lang="pt-PT" sz="1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pt-PT" sz="1600" i="1">
                        <a:latin typeface="Cambria Math"/>
                        <a:ea typeface="Cambria Math"/>
                      </a:rPr>
                      <m:t>=0,05→</m:t>
                    </m:r>
                  </m:oMath>
                </a14:m>
                <a:r>
                  <a:rPr lang="pt-PT" sz="1600" dirty="0"/>
                  <a:t> aproximar usando o </a:t>
                </a:r>
                <a:r>
                  <a:rPr lang="pt-PT" sz="1600" dirty="0" smtClean="0"/>
                  <a:t>TLC com correcção de continuidade </a:t>
                </a:r>
                <a:endParaRPr lang="pt-PT" sz="1600" i="1" dirty="0">
                  <a:latin typeface="Cambria Mat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16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1600" i="1">
                              <a:latin typeface="Cambria Math"/>
                              <a:ea typeface="Cambria Math"/>
                            </a:rPr>
                            <m:t>≥0,1</m:t>
                          </m:r>
                        </m:e>
                      </m:d>
                      <m:r>
                        <a:rPr lang="pt-PT" sz="1600" i="1">
                          <a:latin typeface="Cambria Math"/>
                        </a:rPr>
                        <m:t>=</m:t>
                      </m:r>
                      <m:r>
                        <a:rPr lang="pt-PT" sz="1600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PT" sz="160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16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1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d>
                                        <m:dPr>
                                          <m:ctrlPr>
                                            <a:rPr lang="pt-P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PT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PT" sz="16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1600" i="1">
                                  <a:latin typeface="Cambria Math"/>
                                </a:rPr>
                                <m:t>0,1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pt-PT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1600" i="1">
                                  <a:latin typeface="Cambria Math"/>
                                  <a:ea typeface="Cambria Math"/>
                                </a:rPr>
                                <m:t>0,05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latin typeface="Cambria Math"/>
                                          <a:ea typeface="Cambria Math"/>
                                        </a:rPr>
                                        <m:t>0,05</m:t>
                                      </m:r>
                                      <m:d>
                                        <m:dPr>
                                          <m:ctrlPr>
                                            <a:rPr lang="pt-P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1−0,05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PT" sz="16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pt-PT" sz="1600" i="1">
                                          <a:latin typeface="Cambria Math"/>
                                        </a:rPr>
                                        <m:t>0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 smtClean="0"/>
              </a:p>
              <a:p>
                <a:pPr>
                  <a:buNone/>
                </a:pPr>
                <a:endParaRPr lang="pt-PT" sz="1600" dirty="0" smtClean="0"/>
              </a:p>
              <a:p>
                <a:pPr>
                  <a:buNone/>
                </a:pPr>
                <a:r>
                  <a:rPr lang="pt-PT" sz="1600" dirty="0" smtClean="0"/>
                  <a:t>                                                            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/>
                      </a:rPr>
                      <m:t>=</m:t>
                    </m:r>
                    <m:r>
                      <a:rPr lang="pt-PT" sz="1600">
                        <a:latin typeface="Cambria Math"/>
                      </a:rPr>
                      <m:t>1−</m:t>
                    </m:r>
                    <m:r>
                      <m:rPr>
                        <m:sty m:val="p"/>
                      </m:rPr>
                      <a:rPr lang="pt-PT" sz="16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pt-P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pt-PT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sz="1600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pt-PT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pt-PT" sz="1600" i="1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P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i="1"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  <m:d>
                                      <m:dPr>
                                        <m:ctrlPr>
                                          <a:rPr lang="pt-PT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sz="1600" i="1">
                                            <a:latin typeface="Cambria Math"/>
                                            <a:ea typeface="Cambria Math"/>
                                          </a:rPr>
                                          <m:t>1−</m:t>
                                        </m:r>
                                        <m:r>
                                          <a:rPr lang="pt-PT" sz="1600" i="1">
                                            <a:latin typeface="Cambria Math"/>
                                            <a:ea typeface="Cambria Math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pt-PT" sz="1600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  <m:r>
                          <a:rPr lang="pt-PT" sz="1600" i="1">
                            <a:latin typeface="Cambria Math"/>
                          </a:rPr>
                          <m:t>&lt;</m:t>
                        </m:r>
                        <m:f>
                          <m:fPr>
                            <m:ctrlPr>
                              <a:rPr lang="pt-PT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1600" i="1">
                                <a:latin typeface="Cambria Math"/>
                              </a:rPr>
                              <m:t>0,1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∗50</m:t>
                                </m:r>
                              </m:den>
                            </m:f>
                            <m:r>
                              <a:rPr lang="pt-PT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pt-PT" sz="1600" i="1">
                                <a:latin typeface="Cambria Math"/>
                                <a:ea typeface="Cambria Math"/>
                              </a:rPr>
                              <m:t>0,05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pt-PT" sz="16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>
                                  <m:fPr>
                                    <m:ctrlPr>
                                      <a:rPr lang="pt-PT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PT" sz="1600" i="1">
                                        <a:latin typeface="Cambria Math"/>
                                        <a:ea typeface="Cambria Math"/>
                                      </a:rPr>
                                      <m:t>0,05</m:t>
                                    </m:r>
                                    <m:d>
                                      <m:dPr>
                                        <m:ctrlPr>
                                          <a:rPr lang="pt-PT" sz="1600" i="1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PT" sz="1600" i="1">
                                            <a:latin typeface="Cambria Math"/>
                                            <a:ea typeface="Cambria Math"/>
                                          </a:rPr>
                                          <m:t>1−0,05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pt-PT" sz="1600" i="1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pt-PT" sz="1600" i="1">
                                        <a:latin typeface="Cambria Math"/>
                                      </a:rPr>
                                      <m:t>0</m:t>
                                    </m:r>
                                  </m:den>
                                </m:f>
                              </m:e>
                            </m:rad>
                          </m:den>
                        </m:f>
                      </m:e>
                    </m:d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pt-PT" sz="160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pt-PT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pt-PT" sz="1600" i="1">
                            <a:latin typeface="Cambria Math"/>
                          </a:rPr>
                          <m:t>&lt;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1.2978</m:t>
                        </m:r>
                      </m:e>
                    </m:d>
                  </m:oMath>
                </a14:m>
                <a:endParaRPr lang="pt-PT" sz="1600" dirty="0" smtClean="0"/>
              </a:p>
              <a:p>
                <a:pPr>
                  <a:buNone/>
                </a:pPr>
                <a:endParaRPr lang="pt-PT" sz="1600" dirty="0"/>
              </a:p>
              <a:p>
                <a:pPr>
                  <a:buNone/>
                </a:pPr>
                <a:r>
                  <a:rPr lang="pt-PT" sz="1600" dirty="0"/>
                  <a:t>                             </a:t>
                </a:r>
                <a14:m>
                  <m:oMath xmlns:m="http://schemas.openxmlformats.org/officeDocument/2006/math">
                    <m:r>
                      <a:rPr lang="pt-PT" sz="1600" i="1">
                        <a:latin typeface="Cambria Math"/>
                        <a:ea typeface="Cambria Math"/>
                      </a:rPr>
                      <m:t>≈1−</m:t>
                    </m:r>
                    <m:r>
                      <a:rPr lang="pt-PT" sz="1600" i="1" smtClean="0">
                        <a:latin typeface="Cambria Math"/>
                        <a:ea typeface="Cambria Math"/>
                        <a:sym typeface="Mathematica1"/>
                      </a:rPr>
                      <m:t>𝞍</m:t>
                    </m:r>
                    <m:d>
                      <m:dPr>
                        <m:ctrlPr>
                          <a:rPr lang="pt-PT" sz="1600" i="1">
                            <a:latin typeface="Cambria Math" panose="02040503050406030204" pitchFamily="18" charset="0"/>
                            <a:ea typeface="Cambria Math"/>
                            <a:sym typeface="Mathematica1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1.2978</m:t>
                        </m:r>
                      </m:e>
                    </m:d>
                    <m:r>
                      <a:rPr lang="pt-PT" sz="1600" i="1">
                        <a:latin typeface="Cambria Math"/>
                        <a:ea typeface="Cambria Math"/>
                        <a:sym typeface="Mathematica1"/>
                      </a:rPr>
                      <m:t>=</m:t>
                    </m:r>
                    <m:r>
                      <a:rPr lang="pt-PT" sz="1600" b="0" i="1" smtClean="0">
                        <a:latin typeface="Cambria Math" panose="02040503050406030204" pitchFamily="18" charset="0"/>
                        <a:ea typeface="Cambria Math"/>
                        <a:sym typeface="Mathematica1"/>
                      </a:rPr>
                      <m:t>1−0.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/>
                        <a:sym typeface="Mathematica1"/>
                      </a:rPr>
                      <m:t>9028</m:t>
                    </m:r>
                    <m:r>
                      <a:rPr lang="pt-PT" sz="1600" b="0" i="1" smtClean="0">
                        <a:latin typeface="Cambria Math" panose="02040503050406030204" pitchFamily="18" charset="0"/>
                        <a:ea typeface="Cambria Math"/>
                        <a:sym typeface="Mathematica1"/>
                      </a:rPr>
                      <m:t>=</m:t>
                    </m:r>
                    <m:r>
                      <a:rPr lang="pt-PT" sz="1600" i="1">
                        <a:latin typeface="Cambria Math"/>
                        <a:ea typeface="Cambria Math"/>
                        <a:sym typeface="Mathematica1"/>
                      </a:rPr>
                      <m:t>0</m:t>
                    </m:r>
                  </m:oMath>
                </a14:m>
                <a:r>
                  <a:rPr lang="pt-PT" sz="1600" dirty="0">
                    <a:ea typeface="Cambria Math"/>
                    <a:sym typeface="Mathematica1"/>
                  </a:rPr>
                  <a:t>.</a:t>
                </a:r>
                <a:r>
                  <a:rPr lang="pt-PT" sz="1600" dirty="0" smtClean="0">
                    <a:ea typeface="Cambria Math"/>
                    <a:sym typeface="Mathematica1"/>
                  </a:rPr>
                  <a:t>0972</a:t>
                </a:r>
                <a:endParaRPr lang="pt-PT" sz="1600" dirty="0">
                  <a:ea typeface="Cambria Math"/>
                  <a:sym typeface="Mathematica1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61" y="2000025"/>
                <a:ext cx="8315748" cy="2658805"/>
              </a:xfrm>
              <a:prstGeom prst="rect">
                <a:avLst/>
              </a:prstGeom>
              <a:blipFill>
                <a:blip r:embed="rId3"/>
                <a:stretch>
                  <a:fillRect l="-440" t="-688" b="-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41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309" y="260648"/>
            <a:ext cx="8229600" cy="615655"/>
          </a:xfrm>
        </p:spPr>
        <p:txBody>
          <a:bodyPr>
            <a:normAutofit/>
          </a:bodyPr>
          <a:lstStyle/>
          <a:p>
            <a:pPr algn="l"/>
            <a:r>
              <a:rPr lang="pt-PT" sz="2800" b="1" dirty="0">
                <a:solidFill>
                  <a:srgbClr val="C00000"/>
                </a:solidFill>
              </a:rPr>
              <a:t>Amostragem - </a:t>
            </a:r>
            <a:r>
              <a:rPr lang="pt-PT" sz="2800" dirty="0">
                <a:solidFill>
                  <a:srgbClr val="C00000"/>
                </a:solidFill>
              </a:rPr>
              <a:t>Populações Bernoulli</a:t>
            </a:r>
            <a:r>
              <a:rPr lang="pt-PT" sz="2800" b="1" dirty="0">
                <a:solidFill>
                  <a:srgbClr val="C00000"/>
                </a:solidFill>
              </a:rPr>
              <a:t>: </a:t>
            </a:r>
            <a:endParaRPr lang="pt-P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0868" y="876303"/>
                <a:ext cx="8229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A resposta a qualquer das duas alíneas é obtida calculando</a:t>
                </a:r>
              </a:p>
              <a:p>
                <a:pPr>
                  <a:buNone/>
                </a:pPr>
                <a:r>
                  <a:rPr lang="pt-PT" sz="2400" dirty="0"/>
                  <a:t>  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≥0,1</m:t>
                        </m:r>
                      </m:e>
                    </m:d>
                  </m:oMath>
                </a14:m>
                <a:r>
                  <a:rPr lang="pt-PT" sz="2400" dirty="0"/>
                  <a:t>, sabendo-se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PT" sz="2400" i="1">
                        <a:latin typeface="Cambria Math"/>
                        <a:ea typeface="Cambria Math"/>
                      </a:rPr>
                      <m:t>~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𝐵𝑖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1;0,05</m:t>
                        </m:r>
                      </m:e>
                    </m:d>
                    <m:r>
                      <a:rPr lang="pt-PT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=1,2,⋯,</m:t>
                    </m:r>
                    <m:r>
                      <a:rPr lang="pt-PT" sz="24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r>
                  <a:rPr lang="pt-PT" sz="2400" dirty="0"/>
                  <a:t>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8" y="876303"/>
                <a:ext cx="82296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11" t="-5882" b="-1617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86415" y="1988840"/>
                <a:ext cx="79985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sz="2000" dirty="0" smtClean="0"/>
                  <a:t>(b) </a:t>
                </a:r>
                <a14:m>
                  <m:oMath xmlns:m="http://schemas.openxmlformats.org/officeDocument/2006/math">
                    <m:r>
                      <a:rPr lang="pt-PT" sz="2000" i="1">
                        <a:latin typeface="Cambria Math"/>
                      </a:rPr>
                      <m:t>𝑛</m:t>
                    </m:r>
                    <m:r>
                      <a:rPr lang="pt-PT" sz="2000" i="1">
                        <a:latin typeface="Cambria Math"/>
                      </a:rPr>
                      <m:t>=400; </m:t>
                    </m:r>
                    <m:r>
                      <a:rPr lang="pt-PT" sz="20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pt-PT" sz="2000" i="1">
                        <a:latin typeface="Cambria Math"/>
                        <a:ea typeface="Cambria Math"/>
                      </a:rPr>
                      <m:t>=0,05→</m:t>
                    </m:r>
                  </m:oMath>
                </a14:m>
                <a:r>
                  <a:rPr lang="pt-PT" sz="2000" dirty="0"/>
                  <a:t> aproximar usando o </a:t>
                </a:r>
                <a:r>
                  <a:rPr lang="pt-PT" sz="2000" dirty="0" smtClean="0"/>
                  <a:t>TLC</a:t>
                </a:r>
                <a:endParaRPr lang="pt-PT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15" y="1988840"/>
                <a:ext cx="7998506" cy="400110"/>
              </a:xfrm>
              <a:prstGeom prst="rect">
                <a:avLst/>
              </a:prstGeom>
              <a:blipFill>
                <a:blip r:embed="rId3"/>
                <a:stretch>
                  <a:fillRect l="-762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51720" y="3933056"/>
                <a:ext cx="4968552" cy="13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i="1" smtClean="0">
                          <a:latin typeface="Cambria Math"/>
                        </a:rPr>
                        <m:t>=</m:t>
                      </m:r>
                      <m:r>
                        <a:rPr lang="pt-PT" sz="1600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PT" sz="160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16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1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d>
                                        <m:dPr>
                                          <m:ctrlPr>
                                            <a:rPr lang="pt-P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PT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PT" sz="16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0.0488</m:t>
                              </m:r>
                            </m:num>
                            <m:den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.0109</m:t>
                              </m:r>
                            </m:den>
                          </m:f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&lt;4.47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</a:endParaRPr>
              </a:p>
              <a:p>
                <a:pPr/>
                <a:endParaRPr lang="en-US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933056"/>
                <a:ext cx="4968552" cy="1384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71600" y="2569664"/>
                <a:ext cx="6336704" cy="1022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PT" sz="16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sz="16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PT" sz="1600" i="1">
                              <a:latin typeface="Cambria Math"/>
                              <a:ea typeface="Cambria Math"/>
                            </a:rPr>
                            <m:t>≥0,1</m:t>
                          </m:r>
                        </m:e>
                      </m:d>
                      <m:r>
                        <a:rPr lang="pt-PT" sz="1600" i="1">
                          <a:latin typeface="Cambria Math"/>
                        </a:rPr>
                        <m:t>=</m:t>
                      </m:r>
                      <m:r>
                        <a:rPr lang="pt-PT" sz="1600">
                          <a:latin typeface="Cambria Math"/>
                        </a:rPr>
                        <m:t>1−</m:t>
                      </m:r>
                      <m:r>
                        <m:rPr>
                          <m:sty m:val="p"/>
                        </m:rPr>
                        <a:rPr lang="pt-PT" sz="1600">
                          <a:latin typeface="Cambria Math"/>
                        </a:rPr>
                        <m:t>P</m:t>
                      </m:r>
                      <m:d>
                        <m:d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sz="1600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PT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1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latin typeface="Cambria Math"/>
                                          <a:ea typeface="Cambria Math"/>
                                        </a:rPr>
                                        <m:t>𝜃</m:t>
                                      </m:r>
                                      <m:d>
                                        <m:dPr>
                                          <m:ctrlPr>
                                            <a:rPr lang="pt-P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PT" sz="1600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PT" sz="1600" i="1">
                              <a:latin typeface="Cambria Math"/>
                            </a:rPr>
                            <m:t>&lt;</m:t>
                          </m:r>
                          <m:f>
                            <m:f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1600" i="1">
                                  <a:latin typeface="Cambria Math"/>
                                </a:rPr>
                                <m:t>0,1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2∗400</m:t>
                                  </m:r>
                                </m:den>
                              </m:f>
                              <m:r>
                                <a:rPr lang="pt-PT" sz="16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PT" sz="1600" i="1">
                                  <a:latin typeface="Cambria Math"/>
                                  <a:ea typeface="Cambria Math"/>
                                </a:rPr>
                                <m:t>0,05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sz="1600" i="1">
                                          <a:latin typeface="Cambria Math"/>
                                          <a:ea typeface="Cambria Math"/>
                                        </a:rPr>
                                        <m:t>0,05</m:t>
                                      </m:r>
                                      <m:d>
                                        <m:dPr>
                                          <m:ctrlPr>
                                            <a:rPr lang="pt-PT" sz="1600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pt-PT" sz="1600" i="1">
                                              <a:latin typeface="Cambria Math"/>
                                              <a:ea typeface="Cambria Math"/>
                                            </a:rPr>
                                            <m:t>1−0,05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pt-PT" sz="1600" i="1">
                                          <a:latin typeface="Cambria Math"/>
                                        </a:rPr>
                                        <m:t>400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pt-PT" sz="16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69664"/>
                <a:ext cx="6336704" cy="10222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01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PT" sz="2600" b="1" dirty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1"/>
                <a:ext cx="8229600" cy="792087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pt-PT" sz="2000" b="1" dirty="0" smtClean="0"/>
                  <a:t>6.12 - Populações normais: diferença entre duas </a:t>
                </a:r>
                <a:r>
                  <a:rPr lang="pt-PT" sz="2000" b="1" dirty="0" smtClean="0"/>
                  <a:t>médias, </a:t>
                </a:r>
                <a:r>
                  <a:rPr lang="pt-PT" sz="2000" b="1" dirty="0" smtClean="0">
                    <a:solidFill>
                      <a:srgbClr val="FF0000"/>
                    </a:solidFill>
                  </a:rPr>
                  <a:t>variâncias conhecidas</a:t>
                </a:r>
                <a:endParaRPr lang="pt-PT" sz="20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pt-PT" sz="2000" dirty="0"/>
                  <a:t>• 2 populações normais</a:t>
                </a:r>
                <a:r>
                  <a:rPr lang="pt-PT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~</m:t>
                    </m:r>
                    <m:r>
                      <a:rPr lang="pt-PT" sz="20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0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PT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pt-PT" sz="2000" dirty="0" smtClean="0"/>
                  <a:t> </a:t>
                </a:r>
                <a:r>
                  <a:rPr lang="pt-PT" sz="2000" dirty="0" smtClean="0"/>
                  <a:t>       e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pt-PT" sz="20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PT" sz="2000" i="1">
                        <a:latin typeface="Cambria Math"/>
                      </a:rPr>
                      <m:t>~</m:t>
                    </m:r>
                    <m:r>
                      <a:rPr lang="pt-PT" sz="2000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000" i="1">
                            <a:latin typeface="Cambria Math"/>
                          </a:rPr>
                          <m:t>, </m:t>
                        </m:r>
                        <m:sSubSup>
                          <m:sSub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pt-PT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pt-PT" sz="20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1"/>
                <a:ext cx="8229600" cy="792087"/>
              </a:xfrm>
              <a:blipFill>
                <a:blip r:embed="rId3"/>
                <a:stretch>
                  <a:fillRect l="-667" t="-3846" b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own Arrow 3"/>
          <p:cNvSpPr/>
          <p:nvPr/>
        </p:nvSpPr>
        <p:spPr>
          <a:xfrm>
            <a:off x="3131840" y="16288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693296" y="1664804"/>
            <a:ext cx="216024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339752" y="1988840"/>
                <a:ext cx="2016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1988840"/>
                <a:ext cx="201622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973216" y="1988840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21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22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,⋯,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216" y="1988840"/>
                <a:ext cx="1872208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Down Arrow 7"/>
          <p:cNvSpPr/>
          <p:nvPr/>
        </p:nvSpPr>
        <p:spPr>
          <a:xfrm>
            <a:off x="3131840" y="2394176"/>
            <a:ext cx="216024" cy="31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693296" y="2376586"/>
            <a:ext cx="216024" cy="31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411760" y="2708919"/>
                <a:ext cx="1800200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708919"/>
                <a:ext cx="1800200" cy="635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998869" y="2708919"/>
                <a:ext cx="1625352" cy="635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pt-PT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869" y="2708919"/>
                <a:ext cx="1625352" cy="635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Down Arrow 11"/>
          <p:cNvSpPr/>
          <p:nvPr/>
        </p:nvSpPr>
        <p:spPr>
          <a:xfrm>
            <a:off x="3203848" y="3344414"/>
            <a:ext cx="216024" cy="31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5703533" y="3353950"/>
            <a:ext cx="216024" cy="3147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231740" y="3668693"/>
                <a:ext cx="216024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~</m:t>
                      </m:r>
                      <m:r>
                        <a:rPr lang="pt-PT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type m:val="skw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3668693"/>
                <a:ext cx="2160240" cy="5068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854607" y="3659157"/>
                <a:ext cx="2021403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~</m:t>
                      </m:r>
                      <m:r>
                        <a:rPr lang="pt-PT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, </m:t>
                          </m:r>
                          <m:f>
                            <m:fPr>
                              <m:type m:val="skw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07" y="3659157"/>
                <a:ext cx="2021403" cy="5068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491880" y="4499842"/>
                <a:ext cx="4320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4499842"/>
                <a:ext cx="4320480" cy="369332"/>
              </a:xfrm>
              <a:prstGeom prst="rect">
                <a:avLst/>
              </a:prstGeom>
              <a:blipFill>
                <a:blip r:embed="rId10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27584" y="4471234"/>
                <a:ext cx="2520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Estatística teste: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pt-PT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PT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71234"/>
                <a:ext cx="2520280" cy="369332"/>
              </a:xfrm>
              <a:prstGeom prst="rect">
                <a:avLst/>
              </a:prstGeom>
              <a:blipFill>
                <a:blip r:embed="rId11"/>
                <a:stretch>
                  <a:fillRect l="-2179" t="-8197" r="-508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487933" y="4876698"/>
                <a:ext cx="5256584" cy="66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933" y="4876698"/>
                <a:ext cx="5256584" cy="66473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755576" y="5548956"/>
                <a:ext cx="3240360" cy="724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pt-PT" i="1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  <m:r>
                            <a:rPr lang="en-US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548956"/>
                <a:ext cx="3240360" cy="7246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644008" y="5661248"/>
                <a:ext cx="2880320" cy="992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b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i="1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skw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pt-PT" i="1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pt-PT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PT" i="1">
                          <a:latin typeface="Cambria Math"/>
                        </a:rPr>
                        <m:t>~</m:t>
                      </m:r>
                      <m:r>
                        <a:rPr lang="pt-PT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5661248"/>
                <a:ext cx="2880320" cy="992259"/>
              </a:xfrm>
              <a:prstGeom prst="rect">
                <a:avLst/>
              </a:prstGeom>
              <a:blipFill>
                <a:blip r:embed="rId14"/>
                <a:stretch>
                  <a:fillRect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333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15516" y="836712"/>
                <a:ext cx="8712968" cy="122413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70000"/>
                  </a:lnSpc>
                  <a:buNone/>
                </a:pPr>
                <a:r>
                  <a:rPr lang="pt-PT" sz="3800" dirty="0" smtClean="0"/>
                  <a:t>• </a:t>
                </a:r>
                <a:r>
                  <a:rPr lang="pt-PT" sz="3500" dirty="0" smtClean="0"/>
                  <a:t>Quando as </a:t>
                </a:r>
                <a:r>
                  <a:rPr lang="pt-PT" sz="3500" b="1" dirty="0" smtClean="0"/>
                  <a:t>variâncias, são </a:t>
                </a:r>
                <a:r>
                  <a:rPr lang="pt-PT" sz="3500" b="1" dirty="0" smtClean="0">
                    <a:solidFill>
                      <a:srgbClr val="C00000"/>
                    </a:solidFill>
                  </a:rPr>
                  <a:t>desconhecidas</a:t>
                </a:r>
                <a:r>
                  <a:rPr lang="pt-PT" sz="3500" b="1" dirty="0" smtClean="0"/>
                  <a:t>, pode recorrer-se a </a:t>
                </a:r>
                <a:r>
                  <a:rPr lang="pt-PT" sz="3500" dirty="0" smtClean="0"/>
                  <a:t>outros resultados para estabelecer inferências sobre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3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350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PT" sz="35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3500" b="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PT" sz="3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3500" b="0" i="1" smtClean="0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PT" sz="35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3500" dirty="0" smtClean="0"/>
                  <a:t>.</a:t>
                </a:r>
              </a:p>
              <a:p>
                <a:pPr>
                  <a:lnSpc>
                    <a:spcPct val="170000"/>
                  </a:lnSpc>
                  <a:buNone/>
                </a:pPr>
                <a:endParaRPr lang="pt-PT" sz="5100" dirty="0"/>
              </a:p>
            </p:txBody>
          </p:sp>
        </mc:Choice>
        <mc:Fallback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5516" y="836712"/>
                <a:ext cx="8712968" cy="1224136"/>
              </a:xfrm>
              <a:blipFill>
                <a:blip r:embed="rId3"/>
                <a:stretch>
                  <a:fillRect l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27603" y="2132856"/>
                <a:ext cx="8136904" cy="485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pt-PT" sz="2400" b="1" dirty="0" smtClean="0"/>
                  <a:t> 1. Variâncias iguais </a:t>
                </a:r>
                <a:r>
                  <a:rPr lang="pt-PT" sz="2400" b="1" dirty="0" smtClean="0"/>
                  <a:t>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pt-PT" sz="2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pt-PT" sz="2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pt-PT" sz="2400" b="1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PT" sz="2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pt-PT" sz="24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4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PT" sz="24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PT" sz="2400" dirty="0"/>
                  <a:t>, tem-se</a:t>
                </a:r>
                <a:r>
                  <a:rPr lang="pt-PT" sz="2400" dirty="0" smtClean="0"/>
                  <a:t>:</a:t>
                </a:r>
                <a:endParaRPr lang="pt-PT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3" y="2132856"/>
                <a:ext cx="8136904" cy="485518"/>
              </a:xfrm>
              <a:prstGeom prst="rect">
                <a:avLst/>
              </a:prstGeom>
              <a:blipFill>
                <a:blip r:embed="rId4"/>
                <a:stretch>
                  <a:fillRect l="-300" t="-5000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883804" y="2726751"/>
                <a:ext cx="3976228" cy="738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pt-P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type m:val="skw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PT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pt-PT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pt-PT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type m:val="skw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P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PT" i="1"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/>
                                  <m:sup>
                                    <m:r>
                                      <a:rPr lang="pt-PT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pt-PT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𝑋</m:t>
                                </m:r>
                              </m:e>
                            </m:acc>
                          </m:e>
                          <m:sub>
                            <m:r>
                              <a:rPr lang="pt-PT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PT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i="1">
                                    <a:latin typeface="Cambria Math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pt-PT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pt-PT" b="0" i="1">
                            <a:latin typeface="Cambria Math"/>
                            <a:ea typeface="Cambria Math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pt-PT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PT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pt-PT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  <m:r>
                      <a:rPr lang="pt-PT" i="1">
                        <a:latin typeface="Cambria Math"/>
                      </a:rPr>
                      <m:t>~</m:t>
                    </m:r>
                    <m:r>
                      <a:rPr lang="pt-PT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i="1">
                            <a:latin typeface="Cambria Math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;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04" y="2726751"/>
                <a:ext cx="3976228" cy="738536"/>
              </a:xfrm>
              <a:prstGeom prst="rect">
                <a:avLst/>
              </a:prstGeom>
              <a:blipFill>
                <a:blip r:embed="rId5"/>
                <a:stretch>
                  <a:fillRect t="-7438" r="-920" b="-78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27584" y="3736518"/>
                <a:ext cx="2111916" cy="578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pt-PT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PT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pt-PT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i="1">
                                <a:latin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PT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PT" sz="2000" i="1">
                        <a:latin typeface="Cambria Math"/>
                      </a:rPr>
                      <m:t>~</m:t>
                    </m:r>
                    <m:sSubSup>
                      <m:sSubSup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000" i="1">
                            <a:latin typeface="Cambria Math" panose="02040503050406030204" pitchFamily="18" charset="0"/>
                            <a:sym typeface="Mathematica1"/>
                          </a:rPr>
                          <m:t>𝝌</m:t>
                        </m:r>
                      </m:e>
                      <m:sub>
                        <m:d>
                          <m:d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PT" sz="20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pt-PT" sz="20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dirty="0" smtClean="0"/>
                  <a:t>;</a:t>
                </a:r>
                <a:endParaRPr lang="pt-PT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36518"/>
                <a:ext cx="2111916" cy="578876"/>
              </a:xfrm>
              <a:prstGeom prst="rect">
                <a:avLst/>
              </a:prstGeom>
              <a:blipFill>
                <a:blip r:embed="rId6"/>
                <a:stretch>
                  <a:fillRect r="-289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739733" y="3763599"/>
                <a:ext cx="1832267" cy="5902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sz="16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PT" sz="16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1600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sz="1600" i="1">
                          <a:latin typeface="Cambria Math"/>
                        </a:rPr>
                        <m:t>~</m:t>
                      </m:r>
                      <m:sSubSup>
                        <m:sSubSupPr>
                          <m:ctrlPr>
                            <a:rPr lang="pt-PT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PT" sz="1600" i="1">
                              <a:latin typeface="Cambria Math" panose="02040503050406030204" pitchFamily="18" charset="0"/>
                              <a:sym typeface="Mathematica1"/>
                            </a:rPr>
                            <m:t>𝝌</m:t>
                          </m:r>
                        </m:e>
                        <m:sub>
                          <m:d>
                            <m:dPr>
                              <m:ctrlPr>
                                <a:rPr lang="pt-PT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sz="16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sub>
                        <m:sup>
                          <m:r>
                            <a:rPr lang="pt-PT" sz="16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PT" sz="16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733" y="3763599"/>
                <a:ext cx="1832267" cy="5902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83568" y="4634483"/>
                <a:ext cx="360040" cy="45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34483"/>
                <a:ext cx="360040" cy="450701"/>
              </a:xfrm>
              <a:prstGeom prst="rect">
                <a:avLst/>
              </a:prstGeom>
              <a:blipFill>
                <a:blip r:embed="rId8"/>
                <a:stretch>
                  <a:fillRect l="-42373" t="-37838" r="-44068" b="-5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83804" y="4442943"/>
                <a:ext cx="6660740" cy="731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pt-PT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sSubSup>
                            <m:sSub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𝝌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limLow>
                                <m:limLow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groupChr>
                                    <m:groupChrPr>
                                      <m:chr m:val="⏟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groupChr>
                                </m:e>
                                <m:li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−2</m:t>
                                  </m:r>
                                </m:lim>
                              </m:limLow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04" y="4442943"/>
                <a:ext cx="6660740" cy="7316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267744" y="5432752"/>
                <a:ext cx="5832648" cy="114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432752"/>
                <a:ext cx="5832648" cy="11415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426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611560" y="4611686"/>
                <a:ext cx="8229600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2. </a:t>
                </a:r>
                <a:r>
                  <a:rPr lang="pt-PT" sz="2400" b="1" dirty="0"/>
                  <a:t>variâncias diferentes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pt-PT" sz="2400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pt-PT" sz="2400" b="1" i="1">
                            <a:latin typeface="Cambria Math"/>
                          </a:rPr>
                          <m:t>𝟐</m:t>
                        </m:r>
                      </m:sup>
                    </m:sSubSup>
                    <m:r>
                      <a:rPr lang="pt-PT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pt-PT" sz="2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400" b="1" i="1">
                            <a:latin typeface="Cambria Math"/>
                          </a:rPr>
                          <m:t>𝝈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  <m:sup>
                        <m:r>
                          <a:rPr lang="pt-PT" sz="2400" b="1" i="1">
                            <a:latin typeface="Cambria Math"/>
                          </a:rPr>
                          <m:t>𝟐</m:t>
                        </m:r>
                      </m:sup>
                    </m:sSubSup>
                  </m:oMath>
                </a14:m>
                <a:r>
                  <a:rPr lang="pt-PT" sz="2400" b="1" dirty="0"/>
                  <a:t>, </a:t>
                </a:r>
                <a:r>
                  <a:rPr lang="pt-PT" sz="2400" dirty="0"/>
                  <a:t>as</a:t>
                </a:r>
                <a:r>
                  <a:rPr lang="pt-PT" sz="2400" b="1" dirty="0"/>
                  <a:t> </a:t>
                </a:r>
                <a:r>
                  <a:rPr lang="pt-PT" sz="2400" dirty="0"/>
                  <a:t>inferências sobre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PT" sz="240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pt-PT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2400" dirty="0"/>
                  <a:t> tornam-se bem mais complexas.</a:t>
                </a:r>
              </a:p>
              <a:p>
                <a:endParaRPr lang="pt-PT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611686"/>
                <a:ext cx="8229600" cy="1131848"/>
              </a:xfrm>
              <a:prstGeom prst="rect">
                <a:avLst/>
              </a:prstGeom>
              <a:blipFill>
                <a:blip r:embed="rId3"/>
                <a:stretch>
                  <a:fillRect l="-1111" t="-2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123728" y="2557619"/>
                <a:ext cx="360040" cy="450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557619"/>
                <a:ext cx="360040" cy="450701"/>
              </a:xfrm>
              <a:prstGeom prst="rect">
                <a:avLst/>
              </a:prstGeom>
              <a:blipFill>
                <a:blip r:embed="rId4"/>
                <a:stretch>
                  <a:fillRect l="-42373" t="-38356" r="-44068" b="-54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627784" y="1817204"/>
                <a:ext cx="4470901" cy="1796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pt-PT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PT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pt-PT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PT" i="1">
                                          <a:latin typeface="Cambria Math"/>
                                          <a:ea typeface="Cambria Math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a:rPr lang="pt-PT" i="1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PT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PT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𝑆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pt-PT" i="1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𝑆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d>
                                    <m:dPr>
                                      <m:ctrlPr>
                                        <a:rPr lang="pt-PT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PT" i="1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den>
                              </m:f>
                            </m:e>
                          </m:rad>
                        </m:den>
                      </m:f>
                      <m:r>
                        <a:rPr lang="pt-PT" i="1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PT" i="1"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pt-PT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pt-PT" i="1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817204"/>
                <a:ext cx="4470901" cy="17969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0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88632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pt-PT" sz="2800" b="1" dirty="0" smtClean="0"/>
                  <a:t>6.13 - Populações normais: a relação entre duas variâncias</a:t>
                </a:r>
              </a:p>
              <a:p>
                <a:pPr>
                  <a:buNone/>
                </a:pPr>
                <a:r>
                  <a:rPr lang="pt-PT" sz="2400" dirty="0" smtClean="0"/>
                  <a:t>• </a:t>
                </a:r>
                <a:r>
                  <a:rPr lang="pt-PT" sz="2600" dirty="0" smtClean="0"/>
                  <a:t>Para inferir sobre a relação entre as variâncias,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2600" dirty="0" smtClean="0"/>
                  <a:t>, de duas populações normais independentes é natural pensar  na estatística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6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6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6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6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6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pt-PT" sz="2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2600" dirty="0" smtClean="0"/>
                  <a:t>.</a:t>
                </a:r>
              </a:p>
              <a:p>
                <a:pPr>
                  <a:buNone/>
                </a:pPr>
                <a:r>
                  <a:rPr lang="pt-PT" sz="2600" dirty="0" smtClean="0"/>
                  <a:t>• Sendo as duas amostras independentes: tem-se as variáveis aleatórias independentes,</a:t>
                </a:r>
              </a:p>
              <a:p>
                <a:pPr>
                  <a:buNone/>
                </a:pPr>
                <a:endParaRPr lang="pt-PT" sz="1200" dirty="0" smtClean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pt-PT" sz="2800" b="0" i="1" smtClean="0">
                        <a:latin typeface="Cambria Math"/>
                      </a:rPr>
                      <m:t>𝑈</m:t>
                    </m:r>
                    <m:r>
                      <a:rPr lang="pt-PT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pt-PT" sz="28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8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PT" sz="2800" b="0" i="1" smtClean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800" i="1">
                            <a:latin typeface="Cambria Math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pt-PT" sz="2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400" dirty="0" smtClean="0"/>
                  <a:t>  e </a:t>
                </a:r>
                <a14:m>
                  <m:oMath xmlns:m="http://schemas.openxmlformats.org/officeDocument/2006/math">
                    <m:r>
                      <a:rPr lang="pt-PT" sz="2800" b="0" i="1" smtClean="0">
                        <a:latin typeface="Cambria Math"/>
                      </a:rPr>
                      <m:t>𝑉</m:t>
                    </m:r>
                    <m:r>
                      <a:rPr lang="pt-PT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pt-PT" sz="28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pt-PT" sz="2800" i="1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pt-PT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800" i="1">
                            <a:latin typeface="Cambria Math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t-PT" sz="2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sub>
                      <m:sup>
                        <m:r>
                          <a:rPr lang="pt-PT" sz="28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endParaRPr lang="pt-PT" sz="2800" dirty="0" smtClean="0"/>
              </a:p>
              <a:p>
                <a:pPr>
                  <a:buNone/>
                </a:pPr>
                <a:endParaRPr lang="pt-PT" sz="1500" dirty="0" smtClean="0"/>
              </a:p>
              <a:p>
                <a:pPr>
                  <a:buNone/>
                </a:pPr>
                <a:r>
                  <a:rPr lang="pt-PT" sz="2600" dirty="0" smtClean="0"/>
                  <a:t>De onde se </a:t>
                </a:r>
                <a:r>
                  <a:rPr lang="pt-PT" sz="2600" dirty="0" err="1" smtClean="0"/>
                  <a:t>obtem</a:t>
                </a:r>
                <a:r>
                  <a:rPr lang="pt-PT" sz="2600" dirty="0" smtClean="0"/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PT" sz="2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PT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600" b="0" i="1" smtClean="0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600" b="0" i="1" smtClean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t-PT" sz="26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PT" sz="2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600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PT" sz="2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6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PT" sz="2600" b="0" i="1" smtClean="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pt-PT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PT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𝑆</m:t>
                                      </m:r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r>
                                <a:rPr lang="pt-PT" sz="26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PT" sz="26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pt-PT" sz="2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𝑆</m:t>
                                      </m:r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′</m:t>
                                      </m:r>
                                    </m:e>
                                    <m:sub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PT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pt-PT" sz="26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num>
                            <m:den>
                              <m:r>
                                <a:rPr lang="pt-PT" sz="26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600" b="0" i="1" smtClean="0">
                                  <a:latin typeface="Cambria Math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  <m:r>
                        <a:rPr lang="pt-PT" sz="2600" b="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pt-PT" sz="2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26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d>
                            <m:dPr>
                              <m:ctrlPr>
                                <a:rPr lang="pt-PT" sz="26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26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pt-PT" sz="2600" b="0" i="1" smtClean="0">
                                  <a:latin typeface="Cambria Math"/>
                                  <a:ea typeface="Cambria Math"/>
                                </a:rPr>
                                <m:t>−1, </m:t>
                              </m:r>
                              <m:r>
                                <a:rPr lang="pt-PT" sz="26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pt-PT" sz="26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sz="2600" dirty="0" smtClean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88632"/>
              </a:xfrm>
              <a:blipFill rotWithShape="0">
                <a:blip r:embed="rId3"/>
                <a:stretch>
                  <a:fillRect l="-1333" t="-4394" r="-51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176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836713"/>
                <a:ext cx="8496944" cy="3024335"/>
              </a:xfrm>
              <a:ln w="19050">
                <a:solidFill>
                  <a:schemeClr val="tx1"/>
                </a:solidFill>
              </a:ln>
            </p:spPr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pt-PT" sz="2400" b="1" dirty="0" smtClean="0"/>
                  <a:t>Definição 6.4 – Distribuição </a:t>
                </a:r>
                <a:r>
                  <a:rPr lang="pt-PT" sz="2400" b="1" i="1" dirty="0" err="1" smtClean="0"/>
                  <a:t>F-Snedcor</a:t>
                </a:r>
                <a:endParaRPr lang="pt-PT" sz="2400" b="1" i="1" dirty="0" smtClean="0"/>
              </a:p>
              <a:p>
                <a:pPr>
                  <a:buNone/>
                </a:pPr>
                <a:r>
                  <a:rPr lang="pt-PT" sz="2400" dirty="0" smtClean="0"/>
                  <a:t>Considerem-se duas variáveis aleatórias,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𝑈</m:t>
                    </m:r>
                  </m:oMath>
                </a14:m>
                <a:r>
                  <a:rPr lang="pt-PT" sz="2400" i="1" dirty="0" smtClean="0"/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pt-PT" sz="2400" i="1" dirty="0" smtClean="0"/>
                  <a:t>, independentes tais</a:t>
                </a:r>
              </a:p>
              <a:p>
                <a:pPr>
                  <a:buNone/>
                </a:pPr>
                <a:r>
                  <a:rPr lang="pt-PT" sz="2400" i="1" dirty="0" smtClean="0"/>
                  <a:t>que,  </a:t>
                </a:r>
                <a14:m>
                  <m:oMath xmlns:m="http://schemas.openxmlformats.org/officeDocument/2006/math">
                    <m:r>
                      <a:rPr lang="pt-PT" sz="2600" b="0" i="1" dirty="0" smtClean="0">
                        <a:latin typeface="Cambria Math"/>
                      </a:rPr>
                      <m:t>𝑈</m:t>
                    </m:r>
                    <m:r>
                      <a:rPr lang="pt-PT" sz="2600" b="0" i="1" dirty="0" smtClean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6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6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b>
                      <m:sup>
                        <m:r>
                          <a:rPr lang="pt-PT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400" i="1" dirty="0" smtClean="0"/>
                  <a:t> e </a:t>
                </a:r>
                <a14:m>
                  <m:oMath xmlns:m="http://schemas.openxmlformats.org/officeDocument/2006/math">
                    <m:r>
                      <a:rPr lang="pt-PT" sz="2600" b="0" i="1" dirty="0" smtClean="0">
                        <a:latin typeface="Cambria Math"/>
                      </a:rPr>
                      <m:t>𝑉</m:t>
                    </m:r>
                    <m:r>
                      <a:rPr lang="pt-PT" sz="2600" i="1" dirty="0">
                        <a:latin typeface="Cambria Math"/>
                        <a:ea typeface="Cambria Math"/>
                      </a:rPr>
                      <m:t>~</m:t>
                    </m:r>
                    <m:sSubSup>
                      <m:sSubSupPr>
                        <m:ctrlPr>
                          <a:rPr lang="pt-PT" sz="2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600" i="1">
                            <a:latin typeface="Cambria Math"/>
                          </a:rPr>
                          <m:t>𝜒</m:t>
                        </m:r>
                      </m:e>
                      <m:sub>
                        <m:d>
                          <m:dPr>
                            <m:ctrlPr>
                              <a:rPr lang="pt-PT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6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</m:sub>
                      <m:sup>
                        <m:r>
                          <a:rPr lang="pt-PT" sz="2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t-PT" sz="2400" i="1" dirty="0" smtClean="0"/>
                  <a:t>, então   </a:t>
                </a:r>
              </a:p>
              <a:p>
                <a:pPr>
                  <a:buNone/>
                </a:pPr>
                <a:endParaRPr lang="pt-PT" sz="1500" i="1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3000" b="0" i="1" smtClean="0">
                          <a:latin typeface="Cambria Math"/>
                        </a:rPr>
                        <m:t>𝑋</m:t>
                      </m:r>
                      <m:r>
                        <a:rPr lang="pt-PT" sz="3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pt-P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3000" b="0" i="1" smtClean="0">
                                  <a:latin typeface="Cambria Math"/>
                                </a:rPr>
                                <m:t>𝑈</m:t>
                              </m:r>
                            </m:num>
                            <m:den>
                              <m:r>
                                <a:rPr lang="pt-PT" sz="3000" b="0" i="1" smtClean="0">
                                  <a:latin typeface="Cambria Math"/>
                                </a:rPr>
                                <m:t>𝑚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pt-PT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3000" b="0" i="1" smtClean="0">
                                  <a:latin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pt-PT" sz="30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den>
                      </m:f>
                      <m:r>
                        <a:rPr lang="pt-PT" sz="3000" b="0" i="1" smtClean="0">
                          <a:latin typeface="Cambria Math"/>
                          <a:ea typeface="Cambria Math"/>
                        </a:rPr>
                        <m:t>~</m:t>
                      </m:r>
                      <m:sSub>
                        <m:sSubPr>
                          <m:ctrlPr>
                            <a:rPr lang="pt-PT" sz="3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pt-PT" sz="3000" b="0" i="1" smtClean="0">
                              <a:latin typeface="Cambria Math"/>
                              <a:ea typeface="Cambria Math"/>
                            </a:rPr>
                            <m:t>𝐹</m:t>
                          </m:r>
                        </m:e>
                        <m:sub>
                          <m:d>
                            <m:dPr>
                              <m:ctrlPr>
                                <a:rPr lang="pt-PT" sz="3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pt-PT" sz="3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pt-PT" sz="3000" b="0" i="1" smtClean="0">
                                  <a:latin typeface="Cambria Math"/>
                                  <a:ea typeface="Cambria Math"/>
                                </a:rPr>
                                <m:t>, </m:t>
                              </m:r>
                              <m:r>
                                <a:rPr lang="pt-PT" sz="3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pt-PT" sz="3000" i="1" dirty="0" smtClean="0"/>
              </a:p>
              <a:p>
                <a:pPr>
                  <a:buNone/>
                </a:pPr>
                <a:r>
                  <a:rPr lang="pt-PT" sz="2400" dirty="0" smtClean="0"/>
                  <a:t>e diz-se que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PT" sz="2400" i="1" dirty="0" smtClean="0"/>
                  <a:t> tem distribuição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𝐹</m:t>
                    </m:r>
                    <m:r>
                      <a:rPr lang="pt-PT" sz="2400" i="1" dirty="0" smtClean="0">
                        <a:latin typeface="Cambria Math"/>
                      </a:rPr>
                      <m:t>−</m:t>
                    </m:r>
                    <m:r>
                      <a:rPr lang="pt-PT" sz="2400" i="1" dirty="0" smtClean="0">
                        <a:latin typeface="Cambria Math"/>
                      </a:rPr>
                      <m:t>𝑆𝑛𝑒𝑑𝑐𝑜𝑟</m:t>
                    </m:r>
                  </m:oMath>
                </a14:m>
                <a:r>
                  <a:rPr lang="pt-PT" sz="2400" i="1" dirty="0" smtClean="0"/>
                  <a:t> com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𝑚</m:t>
                    </m:r>
                  </m:oMath>
                </a14:m>
                <a:r>
                  <a:rPr lang="pt-PT" sz="2400" i="1" dirty="0" smtClean="0"/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PT" sz="2400" i="1" dirty="0" smtClean="0"/>
                  <a:t> graus de</a:t>
                </a:r>
              </a:p>
              <a:p>
                <a:pPr>
                  <a:buNone/>
                </a:pPr>
                <a:r>
                  <a:rPr lang="pt-PT" sz="2400" i="1" dirty="0" smtClean="0"/>
                  <a:t>liberdade.</a:t>
                </a:r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836713"/>
                <a:ext cx="8496944" cy="3024335"/>
              </a:xfrm>
              <a:blipFill rotWithShape="1">
                <a:blip r:embed="rId3"/>
                <a:stretch>
                  <a:fillRect l="-787" t="-3006" b="-20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323528" y="4221088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 smtClean="0"/>
                  <a:t>Na figura 6.15 representam-se vários casos particulares da função densidade de uma variável aleatória com distribuição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𝐹</m:t>
                    </m:r>
                    <m:r>
                      <a:rPr lang="pt-PT" sz="2400" i="1" dirty="0" smtClean="0">
                        <a:latin typeface="Cambria Math"/>
                      </a:rPr>
                      <m:t>−</m:t>
                    </m:r>
                    <m:r>
                      <a:rPr lang="pt-PT" sz="2400" i="1" dirty="0" smtClean="0">
                        <a:latin typeface="Cambria Math"/>
                      </a:rPr>
                      <m:t>𝑆𝑛𝑒𝑑𝑐𝑜𝑟</m:t>
                    </m:r>
                  </m:oMath>
                </a14:m>
                <a:r>
                  <a:rPr lang="pt-PT" sz="2400" i="1" dirty="0" smtClean="0"/>
                  <a:t>.</a:t>
                </a:r>
                <a:endParaRPr lang="pt-PT" sz="2400" dirty="0"/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21088"/>
                <a:ext cx="8712968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050" t="-5839" b="-1532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140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p:pic>
        <p:nvPicPr>
          <p:cNvPr id="100354" name="Picture 2" descr="G:\Estatística 1 (Econ) 2º Sem_2010_11\Figuras\fig26.t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6840760" cy="3384376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/>
              <p:cNvSpPr txBox="1"/>
              <p:nvPr/>
            </p:nvSpPr>
            <p:spPr>
              <a:xfrm>
                <a:off x="683568" y="4622522"/>
                <a:ext cx="79208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2200" b="1" dirty="0" err="1" smtClean="0"/>
                  <a:t>Fig.</a:t>
                </a:r>
                <a:r>
                  <a:rPr lang="pt-PT" sz="2200" b="1" dirty="0" smtClean="0"/>
                  <a:t> 6.15 – Funções densidade de uma distribuição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/>
                      </a:rPr>
                      <m:t>𝑭</m:t>
                    </m:r>
                    <m:r>
                      <a:rPr lang="pt-PT" sz="2200" b="1" i="1" dirty="0" smtClean="0">
                        <a:latin typeface="Cambria Math"/>
                      </a:rPr>
                      <m:t>−</m:t>
                    </m:r>
                    <m:r>
                      <a:rPr lang="pt-PT" sz="2200" b="1" i="1" dirty="0" smtClean="0">
                        <a:latin typeface="Cambria Math"/>
                      </a:rPr>
                      <m:t>𝑺𝒏𝒆𝒅𝒄𝒐𝒓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22522"/>
                <a:ext cx="7920880" cy="430887"/>
              </a:xfrm>
              <a:prstGeom prst="rect">
                <a:avLst/>
              </a:prstGeom>
              <a:blipFill rotWithShape="1">
                <a:blip r:embed="rId4"/>
                <a:stretch>
                  <a:fillRect t="-8451" b="-267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107504" y="5157192"/>
                <a:ext cx="8928992" cy="885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𝑛</m:t>
                          </m:r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sz="2400" b="0" i="1" smtClean="0">
                              <a:latin typeface="Cambria Math"/>
                            </a:rPr>
                            <m:t>−2</m:t>
                          </m:r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sz="2400" b="0" i="1" smtClean="0">
                              <a:latin typeface="Cambria Math"/>
                            </a:rPr>
                            <m:t>&gt;2</m:t>
                          </m:r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;     </m:t>
                      </m:r>
                      <m:r>
                        <a:rPr lang="pt-PT" sz="2400" b="0" i="1" smtClean="0">
                          <a:latin typeface="Cambria Math"/>
                        </a:rPr>
                        <m:t>𝑉𝑎𝑟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r>
                            <a:rPr lang="pt-PT" sz="2400" b="0" i="1" smtClean="0">
                              <a:latin typeface="Cambria Math"/>
                            </a:rPr>
                            <m:t>𝑚</m:t>
                          </m:r>
                          <m:sSup>
                            <m:sSup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t-PT" sz="2400" b="0" i="1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  <m:r>
                        <a:rPr lang="pt-PT" sz="2400" b="0" i="1" smtClean="0">
                          <a:latin typeface="Cambria Math"/>
                        </a:rPr>
                        <m:t>       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pt-PT" sz="2400" b="0" i="1" smtClean="0">
                              <a:latin typeface="Cambria Math"/>
                            </a:rPr>
                            <m:t>&gt;4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57192"/>
                <a:ext cx="8928992" cy="8856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Amostragem: Introdução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23528" y="1700808"/>
            <a:ext cx="3168352" cy="3096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79645" y="2109026"/>
            <a:ext cx="2431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Peças de fazenda produzidas</a:t>
            </a:r>
          </a:p>
        </p:txBody>
      </p:sp>
      <p:sp>
        <p:nvSpPr>
          <p:cNvPr id="7" name="Oval 6"/>
          <p:cNvSpPr/>
          <p:nvPr/>
        </p:nvSpPr>
        <p:spPr>
          <a:xfrm>
            <a:off x="979777" y="3088593"/>
            <a:ext cx="2031328" cy="1512168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003774" y="3335082"/>
                <a:ext cx="197745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    Amostra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PT" sz="2400" i="1" dirty="0" smtClean="0"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774" y="3335082"/>
                <a:ext cx="1977450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4860032" y="2204864"/>
                <a:ext cx="3096344" cy="830997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Modelo </a:t>
                </a:r>
                <a:r>
                  <a:rPr lang="pt-PT" sz="2400" dirty="0" err="1"/>
                  <a:t>Probabilistico</a:t>
                </a:r>
                <a:endParaRPr lang="pt-PT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𝑃𝑜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𝛌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04864"/>
                <a:ext cx="3096344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534" t="-4255"/>
                </a:stretch>
              </a:blipFill>
              <a:ln w="28575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8" name="Seta curvada à direita 17"/>
          <p:cNvSpPr/>
          <p:nvPr/>
        </p:nvSpPr>
        <p:spPr>
          <a:xfrm>
            <a:off x="4268475" y="2711110"/>
            <a:ext cx="680246" cy="30221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9" name="Seta curvada à direita 18"/>
          <p:cNvSpPr/>
          <p:nvPr/>
        </p:nvSpPr>
        <p:spPr>
          <a:xfrm rot="15931126">
            <a:off x="4925815" y="1934177"/>
            <a:ext cx="645890" cy="535350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851920" y="2204864"/>
            <a:ext cx="4320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/>
              <a:t>T</a:t>
            </a:r>
          </a:p>
          <a:p>
            <a:r>
              <a:rPr lang="pt-PT" b="1" dirty="0"/>
              <a:t>E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I</a:t>
            </a:r>
          </a:p>
          <a:p>
            <a:r>
              <a:rPr lang="pt-PT" b="1" dirty="0"/>
              <a:t>A</a:t>
            </a:r>
          </a:p>
          <a:p>
            <a:endParaRPr lang="pt-PT" b="1" dirty="0"/>
          </a:p>
          <a:p>
            <a:r>
              <a:rPr lang="pt-PT" b="1" dirty="0"/>
              <a:t>P</a:t>
            </a:r>
          </a:p>
          <a:p>
            <a:r>
              <a:rPr lang="pt-PT" b="1" dirty="0"/>
              <a:t>R</a:t>
            </a:r>
          </a:p>
          <a:p>
            <a:r>
              <a:rPr lang="pt-PT" b="1" dirty="0"/>
              <a:t>O</a:t>
            </a:r>
          </a:p>
          <a:p>
            <a:r>
              <a:rPr lang="pt-PT" b="1" dirty="0"/>
              <a:t>B</a:t>
            </a:r>
          </a:p>
          <a:p>
            <a:r>
              <a:rPr lang="pt-PT" b="1" dirty="0"/>
              <a:t>A</a:t>
            </a:r>
          </a:p>
          <a:p>
            <a:r>
              <a:rPr lang="pt-PT" b="1" dirty="0"/>
              <a:t>B.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4846220" y="938573"/>
            <a:ext cx="3096344" cy="120032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Avaliar qualidade produção de uma fábrica têxtil</a:t>
            </a:r>
          </a:p>
        </p:txBody>
      </p:sp>
      <p:sp>
        <p:nvSpPr>
          <p:cNvPr id="30" name="Seta curvada à direita 29"/>
          <p:cNvSpPr/>
          <p:nvPr/>
        </p:nvSpPr>
        <p:spPr>
          <a:xfrm>
            <a:off x="4067944" y="1340768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1" name="Seta curvada à direita 30"/>
          <p:cNvSpPr/>
          <p:nvPr/>
        </p:nvSpPr>
        <p:spPr>
          <a:xfrm rot="10800000">
            <a:off x="8100392" y="1268760"/>
            <a:ext cx="648072" cy="1224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1560" y="5241974"/>
                <a:ext cx="2952328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Parâmetro </a:t>
                </a:r>
                <a14:m>
                  <m:oMath xmlns:m="http://schemas.openxmlformats.org/officeDocument/2006/math">
                    <m:r>
                      <a:rPr lang="pt-PT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pt-PT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pt-PT" sz="2200" dirty="0"/>
                  <a:t>) é o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número médio </a:t>
                </a:r>
                <a:r>
                  <a:rPr lang="pt-PT" sz="2200" dirty="0"/>
                  <a:t>de defeitos por peça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na população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41974"/>
                <a:ext cx="2952328" cy="1446550"/>
              </a:xfrm>
              <a:prstGeom prst="rect">
                <a:avLst/>
              </a:prstGeom>
              <a:blipFill>
                <a:blip r:embed="rId5"/>
                <a:stretch>
                  <a:fillRect l="-2680" t="-2954" b="-7595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2261144" y="3305797"/>
            <a:ext cx="3024336" cy="18834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48760" y="3042332"/>
                <a:ext cx="22189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𝛌</m:t>
                    </m:r>
                  </m:oMath>
                </a14:m>
                <a:r>
                  <a:rPr lang="pt-PT" sz="2400" dirty="0"/>
                  <a:t> desconhecido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760" y="3042332"/>
                <a:ext cx="221896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824" t="-10526" b="-289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 rot="18939311">
                <a:off x="4253515" y="5501075"/>
                <a:ext cx="2052560" cy="46166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39311">
                <a:off x="4253515" y="5501075"/>
                <a:ext cx="2052560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20947111">
            <a:off x="4918480" y="4162194"/>
            <a:ext cx="19636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dirty="0"/>
              <a:t>Inferência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481914" y="3534233"/>
                <a:ext cx="64807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PT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PT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pt-PT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14" y="3534233"/>
                <a:ext cx="64807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Up Arrow 16"/>
          <p:cNvSpPr/>
          <p:nvPr/>
        </p:nvSpPr>
        <p:spPr>
          <a:xfrm rot="13522131">
            <a:off x="7292417" y="3078405"/>
            <a:ext cx="1206827" cy="61648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942564" y="4079831"/>
            <a:ext cx="157828" cy="717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92280" y="4927057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rgbClr val="FF0000"/>
                </a:solidFill>
              </a:rPr>
              <a:t>número médio </a:t>
            </a:r>
            <a:r>
              <a:rPr lang="pt-PT" sz="2000" dirty="0"/>
              <a:t>de defeitos por peça </a:t>
            </a:r>
            <a:r>
              <a:rPr lang="pt-PT" sz="2000" b="1" dirty="0">
                <a:solidFill>
                  <a:srgbClr val="FF0000"/>
                </a:solidFill>
              </a:rPr>
              <a:t>na amostra</a:t>
            </a:r>
          </a:p>
        </p:txBody>
      </p:sp>
    </p:spTree>
    <p:extLst>
      <p:ext uri="{BB962C8B-B14F-4D97-AF65-F5344CB8AC3E}">
        <p14:creationId xmlns:p14="http://schemas.microsoft.com/office/powerpoint/2010/main" val="2510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8" grpId="0" animBg="1"/>
      <p:bldP spid="19" grpId="0" animBg="1"/>
      <p:bldP spid="29" grpId="0"/>
      <p:bldP spid="24" grpId="0" animBg="1"/>
      <p:bldP spid="30" grpId="0" animBg="1"/>
      <p:bldP spid="31" grpId="0" animBg="1"/>
      <p:bldP spid="10" grpId="0"/>
      <p:bldP spid="3" grpId="0"/>
      <p:bldP spid="4" grpId="0" animBg="1"/>
      <p:bldP spid="14" grpId="0"/>
      <p:bldP spid="16" grpId="0"/>
      <p:bldP spid="17" grpId="0" animBg="1"/>
      <p:bldP spid="1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453650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pt-PT" sz="2400" dirty="0" smtClean="0"/>
                  <a:t>Tabela 8, </a:t>
                </a:r>
                <a:r>
                  <a:rPr lang="pt-PT" sz="2400" dirty="0" err="1" smtClean="0"/>
                  <a:t>pag</a:t>
                </a:r>
                <a:r>
                  <a:rPr lang="pt-PT" sz="2400" dirty="0" smtClean="0"/>
                  <a:t>. 671: valores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dirty="0" smtClean="0">
                            <a:latin typeface="Cambria Math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pt-PT" sz="2400" b="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pt-PT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pt-PT" sz="2400" b="0" i="1" dirty="0" smtClean="0">
                            <a:latin typeface="Cambria Math"/>
                          </a:rPr>
                          <m:t>,</m:t>
                        </m:r>
                        <m:r>
                          <a:rPr lang="pt-PT" sz="2400" b="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sub>
                    </m:sSub>
                    <m:r>
                      <a:rPr lang="pt-PT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PT" sz="2400" i="1" dirty="0" smtClean="0"/>
                  <a:t>para alguns pares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(</m:t>
                    </m:r>
                    <m:r>
                      <a:rPr lang="pt-PT" sz="2400" i="1" dirty="0" smtClean="0">
                        <a:latin typeface="Cambria Math"/>
                      </a:rPr>
                      <m:t>𝑚</m:t>
                    </m:r>
                    <m:r>
                      <a:rPr lang="pt-PT" sz="2400" i="1" dirty="0" smtClean="0">
                        <a:latin typeface="Cambria Math"/>
                      </a:rPr>
                      <m:t>, </m:t>
                    </m:r>
                    <m:r>
                      <a:rPr lang="pt-PT" sz="2400" i="1" dirty="0" smtClean="0">
                        <a:latin typeface="Cambria Math"/>
                      </a:rPr>
                      <m:t>𝑛</m:t>
                    </m:r>
                    <m:r>
                      <a:rPr lang="pt-PT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pt-PT" sz="2400" i="1" dirty="0" smtClean="0"/>
                  <a:t>e</a:t>
                </a:r>
              </a:p>
              <a:p>
                <a:pPr>
                  <a:buNone/>
                </a:pPr>
                <a:r>
                  <a:rPr lang="pt-PT" sz="2400" i="1" dirty="0" smtClean="0"/>
                  <a:t>para valores de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𝜀</m:t>
                    </m:r>
                  </m:oMath>
                </a14:m>
                <a:r>
                  <a:rPr lang="pt-PT" sz="2400" i="1" dirty="0" smtClean="0"/>
                  <a:t> </a:t>
                </a:r>
                <a:r>
                  <a:rPr lang="pt-PT" sz="2400" dirty="0" smtClean="0"/>
                  <a:t>de emprego frequente –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0.05, 0.025 </m:t>
                    </m:r>
                    <m:r>
                      <a:rPr lang="pt-PT" sz="2400" i="1" dirty="0" smtClean="0">
                        <a:latin typeface="Cambria Math"/>
                      </a:rPr>
                      <m:t>𝑒</m:t>
                    </m:r>
                    <m:r>
                      <a:rPr lang="pt-PT" sz="2400" i="1" dirty="0" smtClean="0">
                        <a:latin typeface="Cambria Math"/>
                      </a:rPr>
                      <m:t> 0.01 </m:t>
                    </m:r>
                  </m:oMath>
                </a14:m>
                <a:r>
                  <a:rPr lang="pt-PT" sz="2400" dirty="0" smtClean="0"/>
                  <a:t>– </a:t>
                </a:r>
              </a:p>
              <a:p>
                <a:pPr>
                  <a:buNone/>
                </a:pPr>
                <a:r>
                  <a:rPr lang="pt-PT" sz="2400" dirty="0" smtClean="0"/>
                  <a:t>tais que</a:t>
                </a:r>
              </a:p>
              <a:p>
                <a:pPr>
                  <a:buNone/>
                </a:pPr>
                <a:endParaRPr lang="pt-PT" sz="1400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pt-PT" sz="2800" b="0" i="1" smtClean="0">
                        <a:latin typeface="Cambria Math"/>
                      </a:rPr>
                      <m:t>𝑋</m:t>
                    </m:r>
                    <m:r>
                      <a:rPr lang="pt-PT" sz="2800" b="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pt-P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sub>
                    </m:sSub>
                    <m:groupChr>
                      <m:groupChrPr>
                        <m:chr m:val="⇒"/>
                        <m:pos m:val="top"/>
                        <m:ctrlPr>
                          <a:rPr lang="pt-P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pt-PT" sz="2800" b="0" i="0" smtClean="0">
                        <a:latin typeface="Cambria Math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pt-P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PT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800" i="1" dirty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ctrlPr>
                                  <a:rPr lang="pt-PT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800" i="1" dirty="0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pt-PT" sz="2800" i="1" dirty="0">
                                    <a:latin typeface="Cambria Math"/>
                                  </a:rPr>
                                  <m:t>, </m:t>
                                </m:r>
                                <m:r>
                                  <a:rPr lang="pt-PT" sz="2800" i="1" dirty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pt-PT" sz="2800" i="1" dirty="0">
                                <a:latin typeface="Cambria Math"/>
                              </a:rPr>
                              <m:t>,</m:t>
                            </m:r>
                            <m:r>
                              <a:rPr lang="pt-PT" sz="2800" i="1" dirty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</m:sSub>
                      </m:e>
                    </m:d>
                    <m:r>
                      <a:rPr lang="pt-PT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PT" sz="2800" b="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PT" sz="2800" dirty="0" smtClean="0"/>
                  <a:t> </a:t>
                </a:r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4536504"/>
              </a:xfrm>
              <a:blipFill rotWithShape="1">
                <a:blip r:embed="rId3"/>
                <a:stretch>
                  <a:fillRect l="-1185" t="-941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494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4358" y="1844834"/>
          <a:ext cx="8435284" cy="4622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9476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48836">
                <a:tc>
                  <a:txBody>
                    <a:bodyPr/>
                    <a:lstStyle/>
                    <a:p>
                      <a:pPr marR="3619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 gridSpan="19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m - graus de liberdade do numerador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36">
                <a:tc>
                  <a:txBody>
                    <a:bodyPr/>
                    <a:lstStyle/>
                    <a:p>
                      <a:pPr marR="3619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sym typeface="Symbol"/>
                        </a:rPr>
                        <a:t>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107950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sym typeface="Symbol"/>
                        </a:rPr>
                        <a:t>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42">
                <a:tc rowSpan="44">
                  <a:txBody>
                    <a:bodyPr/>
                    <a:lstStyle/>
                    <a:p>
                      <a:pPr marL="71755" marR="3619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n – graus de liberdade do denominador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 vert="vert27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pt-PT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39.86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49.50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53.59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55.83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57.24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58.20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58.91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59.44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59.86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60.19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60.71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61.22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61.74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63.06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161.45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199.50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215.71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224.58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230.16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233.99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236.77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238.88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240.54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241.88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243.90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245.95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248.02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249.05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250.10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251.14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252.20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253.25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254.32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647.79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799.48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864.15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899.60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921.83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937.11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948.20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956.64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963.28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968.63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976.72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984.87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993.08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997.27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1001.40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1005.60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1009.79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1014.04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1018.26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4052.18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4999.34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5403.53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5624.26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5763.96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5858.95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5928.33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5980.95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6022.40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6055.93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6106.68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6156.97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6208.66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6234.27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6260.35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6286.43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6312.97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6339.51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6365.59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19.35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19.38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19.50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38.51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39.17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39.50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98.50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99.36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99.38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99.50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5.31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9.55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9.01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8.94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8.89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8.85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8.81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8.70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8.66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8.64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17.44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16.04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15.44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15.10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14.73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14.42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14.17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14.08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14.04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34.12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30.82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29.46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28.71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28.24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27.91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27.67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27.05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26.69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26.32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26.22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26.13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4.01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7.71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6.94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5.86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5.80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5.69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5.66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5.63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12.22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10.65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8.66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8.36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8.31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21.20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18.00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16.69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15.52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15.21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14.80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14.66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14.55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14.02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13.93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13.65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13.56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4.06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3.52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6.61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4.95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4.77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4.68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10.01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6.85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6.68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6.52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6.43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6.33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6.28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6.18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16.26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12.06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11.39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10.97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10.67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10.29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9.89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9.55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9.38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9.11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9.02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3.11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3.05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3.01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4.28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4.21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4.06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3.67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8.81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5.60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5.52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5.37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5.01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4.96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4.85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13.75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10.92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9.15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7.98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7.56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7.40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7.31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7.06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6.97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.100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2.96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2.83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2.70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2.67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2.63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2.49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2.47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.050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5.59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3.97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3.87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3.73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3.68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3.64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3.57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3.51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3.44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3.38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3.30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3.23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6.54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5.89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5.52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5.29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5.12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4.90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4.76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4.67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4.57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4.41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4.31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4.20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4.14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.010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12.25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9.55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8.45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7.85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7.46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7.19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6.84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6.72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6.62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6.47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6.31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6.16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6.07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5.99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5.91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5.82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5.74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5.65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4552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2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7842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pt-PT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tc>
                  <a:txBody>
                    <a:bodyPr/>
                    <a:lstStyle/>
                    <a:p>
                      <a:pPr marR="36195" algn="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 </a:t>
                      </a:r>
                      <a:endParaRPr lang="pt-PT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6377" marR="16377" marT="0" marB="0"/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41131"/>
            <a:ext cx="1828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827584" y="1052736"/>
                <a:ext cx="4464496" cy="51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pt-PT" sz="2400">
                          <a:latin typeface="Cambria Math"/>
                          <a:ea typeface="Cambria Math"/>
                        </a:rPr>
                        <m:t>P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&gt;</m:t>
                          </m:r>
                          <m:sSub>
                            <m:sSubPr>
                              <m:ctrlPr>
                                <a:rPr lang="pt-PT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 dirty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i="1" dirty="0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pt-PT" sz="2400" i="1" dirty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pt-PT" sz="2400" i="1" dirty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pt-PT" sz="2400" i="1" dirty="0">
                                  <a:latin typeface="Cambria Math"/>
                                </a:rPr>
                                <m:t>,</m:t>
                              </m:r>
                              <m:r>
                                <a:rPr lang="pt-PT" sz="2400" i="1" dirty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sub>
                          </m:sSub>
                        </m:e>
                      </m:d>
                      <m:r>
                        <a:rPr lang="pt-PT" sz="24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2736"/>
                <a:ext cx="4464496" cy="5139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0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08720"/>
                <a:ext cx="8229600" cy="5616624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pt-PT" sz="2400" dirty="0" smtClean="0"/>
                  <a:t>• Os valores indicados pela tabela 8 situam-se na aba da direita da distribuição.  Para obter valores na aba da esquerda, isto é, valores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PT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b>
                      <m:sup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PT" sz="2400" i="1" dirty="0" smtClean="0"/>
                  <a:t>tais que,</a:t>
                </a:r>
              </a:p>
              <a:p>
                <a:pPr>
                  <a:buNone/>
                </a:pPr>
                <a:endParaRPr lang="pt-PT" sz="1400" i="1" dirty="0" smtClean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r>
                      <a:rPr lang="pt-PT" sz="2800" i="1">
                        <a:latin typeface="Cambria Math"/>
                      </a:rPr>
                      <m:t>𝑋</m:t>
                    </m:r>
                    <m:r>
                      <a:rPr lang="pt-PT" sz="2800" i="1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PT" sz="2800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sub>
                    </m:sSub>
                    <m:groupChr>
                      <m:groupChrPr>
                        <m:chr m:val="⇒"/>
                        <m:pos m:val="top"/>
                        <m:ctrlPr>
                          <a:rPr lang="pt-PT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/>
                    </m:groupChr>
                    <m:r>
                      <m:rPr>
                        <m:sty m:val="p"/>
                      </m:rPr>
                      <a:rPr lang="pt-PT" sz="2800">
                        <a:latin typeface="Cambria Math"/>
                        <a:ea typeface="Cambria Math"/>
                      </a:rPr>
                      <m:t>P</m:t>
                    </m:r>
                    <m:d>
                      <m:dPr>
                        <m:ctrlPr>
                          <a:rPr lang="pt-PT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pt-PT" sz="28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  <m:sSubSup>
                          <m:sSubSupPr>
                            <m:ctrlPr>
                              <a:rPr lang="pt-PT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d>
                              <m:dPr>
                                <m:ctrlPr>
                                  <a:rPr lang="pt-PT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PT" sz="2800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pt-PT" sz="28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pt-PT" sz="2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pt-PT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sub>
                          <m:sup>
                            <m:r>
                              <a:rPr lang="pt-PT" sz="2800" i="1">
                                <a:latin typeface="Cambria Math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pt-PT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PT" sz="28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pt-PT" sz="2800" dirty="0"/>
                  <a:t> </a:t>
                </a:r>
                <a:endParaRPr lang="pt-PT" sz="2800" i="1" dirty="0" smtClean="0"/>
              </a:p>
              <a:p>
                <a:pPr>
                  <a:buNone/>
                </a:pPr>
                <a:endParaRPr lang="pt-PT" sz="1400" i="1" dirty="0" smtClean="0"/>
              </a:p>
              <a:p>
                <a:pPr>
                  <a:buNone/>
                </a:pPr>
                <a:r>
                  <a:rPr lang="pt-PT" sz="2400" dirty="0" smtClean="0"/>
                  <a:t>tem de atender-se a uma propriedade da </a:t>
                </a:r>
                <a:r>
                  <a:rPr lang="pt-PT" sz="2400" i="1" dirty="0" err="1" smtClean="0"/>
                  <a:t>F-Snedcor</a:t>
                </a:r>
                <a:r>
                  <a:rPr lang="pt-PT" sz="2400" i="1" dirty="0" smtClean="0"/>
                  <a:t> que</a:t>
                </a:r>
              </a:p>
              <a:p>
                <a:pPr>
                  <a:buNone/>
                </a:pPr>
                <a:r>
                  <a:rPr lang="pt-PT" sz="2400" i="1" dirty="0" smtClean="0"/>
                  <a:t>estabelece,</a:t>
                </a:r>
                <a14:m>
                  <m:oMath xmlns:m="http://schemas.openxmlformats.org/officeDocument/2006/math">
                    <m:r>
                      <a:rPr lang="pt-PT" sz="2800" b="0" i="1" smtClean="0">
                        <a:latin typeface="Cambria Math"/>
                      </a:rPr>
                      <m:t>    </m:t>
                    </m:r>
                    <m:r>
                      <a:rPr lang="pt-PT" sz="2800" i="1">
                        <a:latin typeface="Cambria Math"/>
                      </a:rPr>
                      <m:t>𝑋</m:t>
                    </m:r>
                    <m:r>
                      <a:rPr lang="pt-PT" sz="2800" i="1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pt-PT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PT" sz="2800" i="1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pt-PT" sz="2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sub>
                    </m:sSub>
                    <m:groupChr>
                      <m:groupChrPr>
                        <m:chr m:val="⇒"/>
                        <m:pos m:val="top"/>
                        <m:ctrlPr>
                          <a:rPr lang="pt-PT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groupChrPr>
                      <m:e/>
                    </m:groupChr>
                    <m:r>
                      <a:rPr lang="pt-PT" sz="2800" b="0" i="1" smtClean="0">
                        <a:latin typeface="Cambria Math"/>
                        <a:ea typeface="Cambria Math"/>
                      </a:rPr>
                      <m:t>𝑌</m:t>
                    </m:r>
                    <m:r>
                      <a:rPr lang="pt-PT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P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den>
                    </m:f>
                    <m:r>
                      <a:rPr lang="pt-PT" sz="2800" b="0" i="1" smtClean="0">
                        <a:latin typeface="Cambria Math"/>
                        <a:ea typeface="Cambria Math"/>
                      </a:rPr>
                      <m:t>~</m:t>
                    </m:r>
                    <m:sSub>
                      <m:sSubPr>
                        <m:ctrlPr>
                          <a:rPr lang="pt-PT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PT" sz="2800" b="0" i="1" smtClean="0">
                            <a:latin typeface="Cambria Math"/>
                            <a:ea typeface="Cambria Math"/>
                          </a:rPr>
                          <m:t>𝐹</m:t>
                        </m:r>
                      </m:e>
                      <m:sub>
                        <m:d>
                          <m:dPr>
                            <m:ctrlPr>
                              <a:rPr lang="pt-PT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, </m:t>
                            </m:r>
                            <m:r>
                              <a:rPr lang="pt-PT" sz="2800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</m:d>
                      </m:sub>
                    </m:sSub>
                  </m:oMath>
                </a14:m>
                <a:endParaRPr lang="pt-PT" sz="2800" i="1" dirty="0" smtClean="0"/>
              </a:p>
              <a:p>
                <a:pPr>
                  <a:buNone/>
                </a:pPr>
                <a:endParaRPr lang="pt-PT" sz="1400" i="1" dirty="0" smtClean="0"/>
              </a:p>
              <a:p>
                <a:pPr>
                  <a:buNone/>
                </a:pPr>
                <a:r>
                  <a:rPr lang="pt-PT" sz="2400" i="1" dirty="0" smtClean="0"/>
                  <a:t>Para calcular </a:t>
                </a:r>
                <a14:m>
                  <m:oMath xmlns:m="http://schemas.openxmlformats.org/officeDocument/2006/math">
                    <m:r>
                      <a:rPr lang="pt-PT" sz="2400" b="0" i="1" dirty="0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dirty="0" smtClean="0">
                            <a:latin typeface="Cambria Math"/>
                          </a:rPr>
                          <m:t>𝑋</m:t>
                        </m:r>
                        <m:r>
                          <a:rPr lang="pt-PT" sz="2400" b="0" i="1" dirty="0" smtClean="0">
                            <a:latin typeface="Cambria Math"/>
                          </a:rPr>
                          <m:t>&lt;</m:t>
                        </m:r>
                        <m:r>
                          <a:rPr lang="pt-PT" sz="2400" b="0" i="1" dirty="0" smtClean="0">
                            <a:latin typeface="Cambria Math"/>
                          </a:rPr>
                          <m:t>𝑎</m:t>
                        </m:r>
                      </m:e>
                    </m:d>
                  </m:oMath>
                </a14:m>
                <a:r>
                  <a:rPr lang="pt-PT" sz="2400" i="1" dirty="0" smtClean="0"/>
                  <a:t> faz-se</a:t>
                </a:r>
              </a:p>
              <a:p>
                <a:pPr>
                  <a:buNone/>
                </a:pPr>
                <a:endParaRPr lang="pt-PT" sz="1400" i="1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dirty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dirty="0">
                              <a:latin typeface="Cambria Math"/>
                            </a:rPr>
                            <m:t>𝑋</m:t>
                          </m:r>
                          <m:r>
                            <a:rPr lang="pt-PT" sz="2400" i="1" dirty="0">
                              <a:latin typeface="Cambria Math"/>
                            </a:rPr>
                            <m:t>&lt;</m:t>
                          </m:r>
                          <m:r>
                            <a:rPr lang="pt-PT" sz="2400" i="1" dirty="0">
                              <a:latin typeface="Cambria Math"/>
                            </a:rPr>
                            <m:t>𝑎</m:t>
                          </m:r>
                        </m:e>
                      </m:d>
                      <m:r>
                        <a:rPr lang="pt-PT" sz="2400" b="0" i="1" dirty="0" smtClean="0">
                          <a:latin typeface="Cambria Math"/>
                        </a:rPr>
                        <m:t>=</m:t>
                      </m:r>
                      <m:r>
                        <a:rPr lang="pt-PT" sz="24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dirty="0" smtClean="0">
                                  <a:latin typeface="Cambria Math"/>
                                </a:rPr>
                                <m:t>𝑋</m:t>
                              </m:r>
                            </m:den>
                          </m:f>
                          <m:r>
                            <a:rPr lang="pt-PT" sz="2400" b="0" i="1" dirty="0" smtClean="0">
                              <a:latin typeface="Cambria Math"/>
                            </a:rPr>
                            <m:t>&gt;</m:t>
                          </m:r>
                          <m:f>
                            <m:fPr>
                              <m:ctrlPr>
                                <a:rPr lang="pt-PT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dirty="0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dirty="0" smtClean="0">
                                  <a:latin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  <m:r>
                        <a:rPr lang="pt-PT" sz="2400" b="0" i="1" dirty="0" smtClean="0">
                          <a:latin typeface="Cambria Math"/>
                        </a:rPr>
                        <m:t>=</m:t>
                      </m:r>
                      <m:r>
                        <a:rPr lang="pt-PT" sz="2400" b="0" i="1" dirty="0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pt-PT" sz="2400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pt-PT" sz="2400" i="1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f>
                            <m:f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/>
                                  <a:ea typeface="Cambria Math"/>
                                </a:rPr>
                                <m:t>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08720"/>
                <a:ext cx="8229600" cy="5616624"/>
              </a:xfrm>
              <a:blipFill rotWithShape="1">
                <a:blip r:embed="rId3"/>
                <a:stretch>
                  <a:fillRect l="-1111" t="-869" r="-125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54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7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908720"/>
                <a:ext cx="8784976" cy="568863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  <a:buNone/>
                </a:pPr>
                <a:r>
                  <a:rPr lang="pt-PT" sz="2400" b="1" dirty="0" smtClean="0"/>
                  <a:t>Exemplo 6.23 – </a:t>
                </a:r>
                <a:r>
                  <a:rPr lang="pt-PT" sz="2400" dirty="0" smtClean="0"/>
                  <a:t>Suponha-se que os resultados do teste QI são bem modelados por distribuições normais de média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100</m:t>
                    </m:r>
                  </m:oMath>
                </a14:m>
                <a:r>
                  <a:rPr lang="pt-PT" sz="2400" dirty="0" smtClean="0"/>
                  <a:t> nos países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PT" sz="2400" i="1" dirty="0" smtClean="0"/>
                  <a:t> e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PT" sz="2400" i="1" dirty="0" smtClean="0"/>
                  <a:t> e que se recolheu uma amostra de </a:t>
                </a:r>
                <a:r>
                  <a:rPr lang="pt-PT" sz="2400" dirty="0" smtClean="0"/>
                  <a:t>dimensão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pt-PT" sz="2400" dirty="0" smtClean="0"/>
                  <a:t> no país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pt-PT" sz="2400" i="1" dirty="0" smtClean="0"/>
                  <a:t> e outra de dimensão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10</m:t>
                    </m:r>
                  </m:oMath>
                </a14:m>
                <a:r>
                  <a:rPr lang="pt-PT" sz="2400" i="1" dirty="0" smtClean="0"/>
                  <a:t> no país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𝐵</m:t>
                    </m:r>
                  </m:oMath>
                </a14:m>
                <a:r>
                  <a:rPr lang="pt-PT" sz="2400" i="1" dirty="0" smtClean="0"/>
                  <a:t>. Admitindo que as variâncias </a:t>
                </a:r>
                <a:r>
                  <a:rPr lang="pt-PT" sz="2400" dirty="0" smtClean="0"/>
                  <a:t>nas duas populações são iguais, qual a probabilidade do quociente entre as variâncias corrigidas das duas amostras,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4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4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400" b="0" i="1" smtClean="0">
                                <a:latin typeface="Cambria Math"/>
                              </a:rPr>
                              <m:t>𝐵</m:t>
                            </m:r>
                          </m:sub>
                          <m:sup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2400" i="1" dirty="0" smtClean="0"/>
                  <a:t>, ser superior a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/>
                      </a:rPr>
                      <m:t>3.77</m:t>
                    </m:r>
                  </m:oMath>
                </a14:m>
                <a:r>
                  <a:rPr lang="pt-PT" sz="2400" i="1" dirty="0" smtClean="0"/>
                  <a:t>?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pt-PT" sz="2400" b="0" i="1" smtClean="0">
                              <a:latin typeface="Cambria Math"/>
                            </a:rPr>
                            <m:t>&gt;3,77</m:t>
                          </m:r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r>
                        <a:rPr lang="pt-PT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b="0" i="1" smtClean="0">
                                      <a:latin typeface="Cambria Math"/>
                                    </a:rPr>
                                    <m:t>15,9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400" b="0" i="1" smtClean="0">
                              <a:latin typeface="Cambria Math"/>
                            </a:rPr>
                            <m:t>&gt;3,77</m:t>
                          </m:r>
                        </m:e>
                      </m:d>
                      <m:r>
                        <a:rPr lang="pt-PT" sz="24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pt-PT" sz="2400" b="0" i="1" smtClean="0">
                          <a:latin typeface="Cambria Math"/>
                          <a:ea typeface="Cambria Math"/>
                        </a:rPr>
                        <m:t>0,025</m:t>
                      </m:r>
                    </m:oMath>
                  </m:oMathPara>
                </a14:m>
                <a:endParaRPr lang="pt-PT" sz="2400" i="1" dirty="0" smtClean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908720"/>
                <a:ext cx="8784976" cy="5688632"/>
              </a:xfrm>
              <a:blipFill rotWithShape="0">
                <a:blip r:embed="rId3"/>
                <a:stretch>
                  <a:fillRect l="-1041" r="-118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1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pt-PT" sz="2600" b="1" dirty="0" smtClean="0"/>
              <a:t>Capítulo 6  - Amostragem</a:t>
            </a:r>
            <a:endParaRPr lang="pt-PT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80728"/>
                <a:ext cx="8784976" cy="514543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pt-PT" sz="2400" dirty="0" smtClean="0"/>
                  <a:t>Suponha-se agora que se pretendia calcular a probabilidade do</a:t>
                </a:r>
              </a:p>
              <a:p>
                <a:pPr>
                  <a:buNone/>
                </a:pPr>
                <a:r>
                  <a:rPr lang="pt-PT" sz="2400" dirty="0" smtClean="0"/>
                  <a:t>quociente entre as variâncias corrigidas,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4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𝑆</m:t>
                            </m:r>
                            <m:r>
                              <a:rPr lang="pt-PT" sz="24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𝐵</m:t>
                            </m:r>
                          </m:sub>
                          <m:sup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PT" sz="2400" dirty="0" smtClean="0"/>
                  <a:t>, ser inferior a </a:t>
                </a:r>
              </a:p>
              <a:p>
                <a:pPr>
                  <a:buNone/>
                </a:pPr>
                <a:r>
                  <a:rPr lang="pt-PT" sz="2400" dirty="0" smtClean="0"/>
                  <a:t>0,386. Recorrendo a (6.56) e à tabela 8, obtém-se,</a:t>
                </a:r>
              </a:p>
              <a:p>
                <a:pPr>
                  <a:buNone/>
                </a:pPr>
                <a:endParaRPr lang="pt-PT" sz="1400" dirty="0" smtClean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pt-PT" sz="2400" b="0" i="1" smtClean="0">
                              <a:latin typeface="Cambria Math"/>
                            </a:rPr>
                            <m:t>&lt;0,386</m:t>
                          </m:r>
                        </m:e>
                      </m:d>
                      <m:r>
                        <a:rPr lang="pt-PT" sz="2400" i="1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𝑆</m:t>
                                  </m:r>
                                  <m:r>
                                    <a:rPr lang="pt-PT" sz="2400" i="1">
                                      <a:latin typeface="Cambria Math"/>
                                    </a:rPr>
                                    <m:t>′</m:t>
                                  </m:r>
                                </m:e>
                                <m:sub>
                                  <m:r>
                                    <a:rPr lang="pt-PT" sz="2400" i="1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pt-PT" sz="24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r>
                            <a:rPr lang="pt-PT" sz="2400" b="0" i="1" smtClean="0">
                              <a:latin typeface="Cambria Math"/>
                            </a:rPr>
                            <m:t>&gt;</m:t>
                          </m:r>
                          <m:f>
                            <m:fPr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PT" sz="2400" b="0" i="1" smtClean="0">
                                  <a:latin typeface="Cambria Math"/>
                                </a:rPr>
                                <m:t>0,386</m:t>
                              </m:r>
                            </m:den>
                          </m:f>
                        </m:e>
                      </m:d>
                      <m:r>
                        <a:rPr lang="pt-PT" sz="2400" b="0" i="1" smtClean="0">
                          <a:latin typeface="Cambria Math"/>
                        </a:rPr>
                        <m:t>=</m:t>
                      </m:r>
                      <m:r>
                        <a:rPr lang="pt-PT" sz="2400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pt-PT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pt-PT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pt-PT" sz="2400" i="1">
                                      <a:latin typeface="Cambria Math"/>
                                    </a:rPr>
                                    <m:t>9,15</m:t>
                                  </m:r>
                                </m:e>
                              </m:d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&gt;2,59</m:t>
                          </m:r>
                        </m:e>
                      </m:d>
                    </m:oMath>
                  </m:oMathPara>
                </a14:m>
                <a:endParaRPr lang="pt-PT" sz="2400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pt-PT" sz="2400" b="0" dirty="0" smtClean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≈0.05</m:t>
                    </m:r>
                  </m:oMath>
                </a14:m>
                <a:endParaRPr lang="pt-PT" sz="2400" dirty="0" smtClean="0"/>
              </a:p>
              <a:p>
                <a:pPr>
                  <a:buNone/>
                </a:pPr>
                <a:endParaRPr lang="pt-PT" sz="1400" dirty="0" smtClean="0"/>
              </a:p>
              <a:p>
                <a:pPr>
                  <a:buNone/>
                </a:pPr>
                <a:r>
                  <a:rPr lang="pt-PT" sz="2400" dirty="0" smtClean="0"/>
                  <a:t>Se se quiser saber qual o valor 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PT" sz="2400" dirty="0" smtClean="0"/>
                  <a:t> tal que 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pt-PT" sz="2400" i="1">
                            <a:latin typeface="Cambria Math"/>
                          </a:rPr>
                          <m:t>&lt;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=0.05</m:t>
                    </m:r>
                  </m:oMath>
                </a14:m>
                <a:r>
                  <a:rPr lang="pt-PT" sz="2400" dirty="0" smtClean="0"/>
                  <a:t>   faz-se </a:t>
                </a:r>
                <a14:m>
                  <m:oMath xmlns:m="http://schemas.openxmlformats.org/officeDocument/2006/math"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pt-PT" sz="2400" i="1">
                            <a:latin typeface="Cambria Math"/>
                          </a:rPr>
                          <m:t>&lt;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PT" sz="2400" i="1">
                                    <a:latin typeface="Cambria Math"/>
                                  </a:rPr>
                                  <m:t>𝑆</m:t>
                                </m:r>
                                <m:r>
                                  <a:rPr lang="pt-PT" sz="2400" i="1">
                                    <a:latin typeface="Cambria Math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pt-PT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pt-PT" sz="2400" i="1">
                            <a:latin typeface="Cambria Math"/>
                          </a:rPr>
                          <m:t>&gt;</m:t>
                        </m:r>
                        <m:f>
                          <m:f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PT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=0.05</m:t>
                    </m:r>
                    <m:groupChr>
                      <m:groupChrPr>
                        <m:chr m:val="⇒"/>
                        <m:pos m:val="top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f>
                      <m:f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pt-PT" sz="2400" b="0" i="0" smtClean="0">
                        <a:latin typeface="Cambria Math" panose="02040503050406030204" pitchFamily="18" charset="0"/>
                      </a:rPr>
                      <m:t>=2.59</m:t>
                    </m:r>
                    <m:groupChr>
                      <m:groupChrPr>
                        <m:chr m:val="⇔"/>
                        <m:pos m:val="top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/>
                    </m:groupCh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2.59</m:t>
                        </m:r>
                      </m:den>
                    </m:f>
                  </m:oMath>
                </a14:m>
                <a:endParaRPr lang="pt-PT" sz="2400" b="0" i="1" dirty="0" smtClean="0"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r>
                  <a:rPr lang="pt-PT" sz="2400" b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=0.386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80728"/>
                <a:ext cx="8784976" cy="5145435"/>
              </a:xfrm>
              <a:blipFill rotWithShape="0">
                <a:blip r:embed="rId3"/>
                <a:stretch>
                  <a:fillRect l="-1110" t="-2488" r="-3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040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Capítulo 6  - Amostragem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273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PT" sz="2800" b="1" dirty="0">
                <a:solidFill>
                  <a:srgbClr val="C00000"/>
                </a:solidFill>
              </a:rPr>
              <a:t>6.2 - Especificação. </a:t>
            </a:r>
          </a:p>
          <a:p>
            <a:pPr>
              <a:buNone/>
            </a:pPr>
            <a:r>
              <a:rPr lang="pt-PT" sz="2400" dirty="0"/>
              <a:t>	</a:t>
            </a:r>
          </a:p>
          <a:p>
            <a:pPr>
              <a:buNone/>
            </a:pPr>
            <a:r>
              <a:rPr lang="pt-PT" sz="2400" dirty="0"/>
              <a:t>	</a:t>
            </a:r>
            <a:r>
              <a:rPr lang="pt-PT" sz="2600" dirty="0"/>
              <a:t>• </a:t>
            </a:r>
            <a:r>
              <a:rPr lang="pt-PT" sz="2600" dirty="0">
                <a:solidFill>
                  <a:srgbClr val="C00000"/>
                </a:solidFill>
              </a:rPr>
              <a:t>Especificação de um modelo (universo/população)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pt-PT" sz="2400" dirty="0"/>
              <a:t>Escolha de uma família de modelos probabilísticos para   descrever a distribuição da população.</a:t>
            </a:r>
          </a:p>
          <a:p>
            <a:pPr>
              <a:buNone/>
            </a:pPr>
            <a:endParaRPr lang="pt-PT" sz="2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    fiquei aqui</a:t>
            </a:r>
            <a:endParaRPr lang="pt-PT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60" y="1526806"/>
            <a:ext cx="7792282" cy="604664"/>
          </a:xfrm>
        </p:spPr>
        <p:txBody>
          <a:bodyPr>
            <a:normAutofit/>
          </a:bodyPr>
          <a:lstStyle/>
          <a:p>
            <a:r>
              <a:rPr lang="pt-PT" sz="2400" dirty="0"/>
              <a:t>Conjunto de “números” dos quais se extrai uma amostra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985244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rgbClr val="C00000"/>
                </a:solidFill>
              </a:rPr>
              <a:t>População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3070593"/>
            <a:ext cx="8229600" cy="604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solidFill>
                  <a:srgbClr val="C00000"/>
                </a:solidFill>
              </a:rPr>
              <a:t>Amostra casual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5859" y="3616251"/>
            <a:ext cx="7792282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2400" dirty="0"/>
              <a:t>Cada elemento da população tem igual probabilidade de ser selecionado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Marcador de Posição de Conteúdo 2"/>
              <p:cNvSpPr txBox="1">
                <a:spLocks/>
              </p:cNvSpPr>
              <p:nvPr/>
            </p:nvSpPr>
            <p:spPr>
              <a:xfrm>
                <a:off x="609600" y="4509120"/>
                <a:ext cx="7706816" cy="194421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itchFamily="34" charset="0"/>
                  <a:buNone/>
                </a:pPr>
                <a:r>
                  <a:rPr lang="pt-PT" sz="2400" b="1" dirty="0"/>
                  <a:t>Definição 6.1 – </a:t>
                </a:r>
                <a:r>
                  <a:rPr lang="pt-PT" sz="2400" b="1" dirty="0">
                    <a:solidFill>
                      <a:srgbClr val="C00000"/>
                    </a:solidFill>
                  </a:rPr>
                  <a:t>Amostra casual</a:t>
                </a:r>
              </a:p>
              <a:p>
                <a:pPr>
                  <a:lnSpc>
                    <a:spcPct val="150000"/>
                  </a:lnSpc>
                  <a:buFont typeface="Arial" pitchFamily="34" charset="0"/>
                  <a:buNone/>
                </a:pP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pt-PT" sz="2400" i="1">
                            <a:latin typeface="Cambria Math"/>
                          </a:rPr>
                          <m:t>,⋯,</m:t>
                        </m:r>
                        <m:sSub>
                          <m:sSubPr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24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pt-PT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pt-PT" sz="2400" dirty="0"/>
                  <a:t>, são </a:t>
                </a:r>
                <a:r>
                  <a:rPr lang="pt-PT" sz="2400" b="1" dirty="0"/>
                  <a:t>independentes e identicamente distribuídas(</a:t>
                </a:r>
                <a:r>
                  <a:rPr lang="pt-PT" sz="2400" dirty="0"/>
                  <a:t>uma</a:t>
                </a:r>
                <a:r>
                  <a:rPr lang="pt-PT" sz="2400" b="1" dirty="0"/>
                  <a:t> “cópia” </a:t>
                </a:r>
                <a:r>
                  <a:rPr lang="pt-PT" sz="2400" dirty="0"/>
                  <a:t>da </a:t>
                </a:r>
                <a:r>
                  <a:rPr lang="pt-PT" sz="2400" dirty="0" err="1"/>
                  <a:t>v.a.</a:t>
                </a:r>
                <a:r>
                  <a:rPr lang="pt-PT" sz="2400" dirty="0"/>
                  <a:t> </a:t>
                </a:r>
                <a14:m>
                  <m:oMath xmlns:m="http://schemas.openxmlformats.org/officeDocument/2006/math">
                    <m:r>
                      <a:rPr lang="pt-PT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pt-PT" sz="2400" b="1" dirty="0"/>
                  <a:t>) – simbolicamente </a:t>
                </a:r>
                <a14:m>
                  <m:oMath xmlns:m="http://schemas.openxmlformats.org/officeDocument/2006/math">
                    <m:r>
                      <a:rPr lang="pt-PT" sz="2400" b="1" i="1" dirty="0" smtClean="0">
                        <a:latin typeface="Cambria Math"/>
                      </a:rPr>
                      <m:t>𝒊𝒊𝒅</m:t>
                    </m:r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8" name="Marcador de Posição de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09120"/>
                <a:ext cx="7706816" cy="1944216"/>
              </a:xfrm>
              <a:prstGeom prst="rect">
                <a:avLst/>
              </a:prstGeom>
              <a:blipFill rotWithShape="0">
                <a:blip r:embed="rId2"/>
                <a:stretch>
                  <a:fillRect l="-1105" t="-2174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C45CBEB-1DDA-472A-8028-7AAE62086B73}"/>
              </a:ext>
            </a:extLst>
          </p:cNvPr>
          <p:cNvSpPr txBox="1"/>
          <p:nvPr/>
        </p:nvSpPr>
        <p:spPr>
          <a:xfrm>
            <a:off x="951460" y="2131470"/>
            <a:ext cx="8003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• </a:t>
            </a:r>
            <a:r>
              <a:rPr lang="pt-PT" sz="2400" dirty="0">
                <a:solidFill>
                  <a:srgbClr val="C00000"/>
                </a:solidFill>
              </a:rPr>
              <a:t>Distribuição da população</a:t>
            </a:r>
          </a:p>
          <a:p>
            <a:r>
              <a:rPr lang="pt-PT" sz="2400" dirty="0"/>
              <a:t>  Descreve o modo como se distribuem esses “números”</a:t>
            </a:r>
          </a:p>
        </p:txBody>
      </p:sp>
    </p:spTree>
    <p:extLst>
      <p:ext uri="{BB962C8B-B14F-4D97-AF65-F5344CB8AC3E}">
        <p14:creationId xmlns:p14="http://schemas.microsoft.com/office/powerpoint/2010/main" val="113081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15262" y="2256038"/>
            <a:ext cx="3168352" cy="30963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Oval 4"/>
          <p:cNvSpPr/>
          <p:nvPr/>
        </p:nvSpPr>
        <p:spPr>
          <a:xfrm>
            <a:off x="1493404" y="3822578"/>
            <a:ext cx="1368152" cy="1224136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7580" y="4282759"/>
            <a:ext cx="1259632" cy="354014"/>
          </a:xfrm>
          <a:prstGeom prst="rect">
            <a:avLst/>
          </a:prstGeom>
          <a:noFill/>
        </p:spPr>
      </p:pic>
      <p:cxnSp>
        <p:nvCxnSpPr>
          <p:cNvPr id="10" name="Conexão recta unidireccional 9"/>
          <p:cNvCxnSpPr/>
          <p:nvPr/>
        </p:nvCxnSpPr>
        <p:spPr>
          <a:xfrm flipV="1">
            <a:off x="2492620" y="2470663"/>
            <a:ext cx="2429559" cy="148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unidireccional 11"/>
          <p:cNvCxnSpPr/>
          <p:nvPr/>
        </p:nvCxnSpPr>
        <p:spPr>
          <a:xfrm flipV="1">
            <a:off x="2713949" y="3331519"/>
            <a:ext cx="2134508" cy="965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xão recta unidireccional 13"/>
          <p:cNvCxnSpPr/>
          <p:nvPr/>
        </p:nvCxnSpPr>
        <p:spPr>
          <a:xfrm flipV="1">
            <a:off x="2804851" y="4016596"/>
            <a:ext cx="2100787" cy="369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15"/>
          <p:cNvCxnSpPr/>
          <p:nvPr/>
        </p:nvCxnSpPr>
        <p:spPr>
          <a:xfrm>
            <a:off x="2980139" y="4802876"/>
            <a:ext cx="1905853" cy="1206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7" name="CaixaDeTexto 26"/>
          <p:cNvSpPr txBox="1"/>
          <p:nvPr/>
        </p:nvSpPr>
        <p:spPr>
          <a:xfrm>
            <a:off x="4977647" y="1395537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>
                <a:solidFill>
                  <a:srgbClr val="FF0000"/>
                </a:solidFill>
              </a:rPr>
              <a:t>Espaço Amostra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ixaDeTexto 27"/>
              <p:cNvSpPr txBox="1"/>
              <p:nvPr/>
            </p:nvSpPr>
            <p:spPr>
              <a:xfrm>
                <a:off x="508252" y="5612609"/>
                <a:ext cx="8024188" cy="76944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 err="1"/>
                  <a:t>Def</a:t>
                </a:r>
                <a:r>
                  <a:rPr lang="pt-PT" sz="2200" dirty="0"/>
                  <a:t>:  </a:t>
                </a:r>
                <a:r>
                  <a:rPr lang="pt-PT" sz="2200" b="1" dirty="0">
                    <a:solidFill>
                      <a:srgbClr val="FF0000"/>
                    </a:solidFill>
                  </a:rPr>
                  <a:t>Espaço Amostra </a:t>
                </a:r>
                <a:r>
                  <a:rPr lang="pt-PT" sz="2200" dirty="0"/>
                  <a:t>é o conjunto de todas as amostras de dimensão </a:t>
                </a:r>
                <a14:m>
                  <m:oMath xmlns:m="http://schemas.openxmlformats.org/officeDocument/2006/math">
                    <m:r>
                      <a:rPr lang="pt-PT" sz="2200" b="1" i="1" dirty="0" smtClean="0">
                        <a:latin typeface="Cambria Math"/>
                      </a:rPr>
                      <m:t>𝒏</m:t>
                    </m:r>
                  </m:oMath>
                </a14:m>
                <a:r>
                  <a:rPr lang="pt-PT" sz="2200" b="1" dirty="0"/>
                  <a:t> </a:t>
                </a:r>
                <a:r>
                  <a:rPr lang="pt-PT" sz="2200" dirty="0"/>
                  <a:t>que é</a:t>
                </a:r>
                <a:r>
                  <a:rPr lang="pt-PT" sz="2200" b="1" dirty="0"/>
                  <a:t> </a:t>
                </a:r>
                <a:r>
                  <a:rPr lang="pt-PT" sz="2200" dirty="0"/>
                  <a:t>possível</a:t>
                </a:r>
                <a:r>
                  <a:rPr lang="pt-PT" sz="2200" b="1" dirty="0"/>
                  <a:t> </a:t>
                </a:r>
                <a:r>
                  <a:rPr lang="pt-PT" sz="2200" dirty="0"/>
                  <a:t>extrair de uma população de dimensão </a:t>
                </a:r>
                <a14:m>
                  <m:oMath xmlns:m="http://schemas.openxmlformats.org/officeDocument/2006/math">
                    <m:r>
                      <a:rPr lang="pt-PT" sz="2200" i="1" dirty="0" smtClean="0">
                        <a:latin typeface="Cambria Math"/>
                      </a:rPr>
                      <m:t>𝑀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28" name="CaixaDeTex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252" y="5612609"/>
                <a:ext cx="8024188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909" t="-4651" b="-1317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Conexão recta unidireccional 29"/>
          <p:cNvCxnSpPr/>
          <p:nvPr/>
        </p:nvCxnSpPr>
        <p:spPr>
          <a:xfrm rot="16200000" flipV="1">
            <a:off x="701444" y="2725691"/>
            <a:ext cx="223224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03294" y="136195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/>
              <a:t>Amostra aleatória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4905638" y="2208852"/>
                <a:ext cx="23762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11</m:t>
                              </m:r>
                            </m:sub>
                          </m:sSub>
                          <m:r>
                            <a:rPr lang="pt-PT" sz="2400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</m:t>
                          </m:r>
                          <m:r>
                            <a:rPr lang="pt-PT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pt-PT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638" y="2208852"/>
                <a:ext cx="2376263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/>
              <p:cNvSpPr txBox="1"/>
              <p:nvPr/>
            </p:nvSpPr>
            <p:spPr>
              <a:xfrm>
                <a:off x="4848457" y="2932328"/>
                <a:ext cx="23042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457" y="2932328"/>
                <a:ext cx="230425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4887509" y="3638091"/>
                <a:ext cx="23762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3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509" y="3638091"/>
                <a:ext cx="2376262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227475" y="4208738"/>
                <a:ext cx="12527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i="1" smtClean="0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75" y="4208738"/>
                <a:ext cx="1252736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4753098" y="4665976"/>
                <a:ext cx="27363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pt-PT" sz="2400" i="1">
                              <a:latin typeface="Cambria Math"/>
                            </a:rPr>
                            <m:t>,</m:t>
                          </m:r>
                          <m:r>
                            <a:rPr lang="pt-PT" sz="2400" i="1">
                              <a:latin typeface="Cambria Math"/>
                              <a:ea typeface="Cambria Math"/>
                            </a:rPr>
                            <m:t>⋯,</m:t>
                          </m:r>
                          <m:sSub>
                            <m:sSubPr>
                              <m:ctrlPr>
                                <a:rPr lang="pt-PT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4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PT" sz="2400" b="0" i="1" smtClean="0">
                                  <a:latin typeface="Cambria Math"/>
                                </a:rPr>
                                <m:t>𝑚</m:t>
                              </m:r>
                              <m:r>
                                <a:rPr lang="pt-PT" sz="24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098" y="4665976"/>
                <a:ext cx="273630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6109" y="3013101"/>
                <a:ext cx="15856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400" dirty="0"/>
                  <a:t>População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PT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pt-PT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09" y="3013101"/>
                <a:ext cx="1585631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6154" t="-5839" r="-230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436419" y="3183523"/>
            <a:ext cx="1707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dirty="0"/>
              <a:t>Amostras observadas</a:t>
            </a:r>
          </a:p>
          <a:p>
            <a:r>
              <a:rPr lang="pt-PT" sz="2400" dirty="0"/>
              <a:t>      ou </a:t>
            </a:r>
          </a:p>
          <a:p>
            <a:r>
              <a:rPr lang="pt-PT" sz="2400" dirty="0"/>
              <a:t>particulares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85992" y="1928011"/>
            <a:ext cx="2472701" cy="3416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848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/>
      <p:bldP spid="28" grpId="0" animBg="1"/>
      <p:bldP spid="31" grpId="0"/>
      <p:bldP spid="6" grpId="0"/>
      <p:bldP spid="17" grpId="0"/>
      <p:bldP spid="18" grpId="0"/>
      <p:bldP spid="21" grpId="0"/>
      <p:bldP spid="22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5"/>
            <a:ext cx="8229600" cy="1446819"/>
          </a:xfrm>
        </p:spPr>
        <p:txBody>
          <a:bodyPr>
            <a:noAutofit/>
          </a:bodyPr>
          <a:lstStyle/>
          <a:p>
            <a:r>
              <a:rPr lang="pt-PT" sz="2800" dirty="0">
                <a:solidFill>
                  <a:srgbClr val="C00000"/>
                </a:solidFill>
              </a:rPr>
              <a:t>Análise Estatística</a:t>
            </a:r>
          </a:p>
          <a:p>
            <a:pPr marL="457200" lvl="1" indent="0">
              <a:buNone/>
            </a:pPr>
            <a:r>
              <a:rPr lang="pt-PT" dirty="0"/>
              <a:t>Determinar que generalizações, baseadas na amostra, podem ser feitas acerca da população</a:t>
            </a:r>
            <a:endParaRPr lang="pt-PT" dirty="0">
              <a:solidFill>
                <a:srgbClr val="C00000"/>
              </a:solidFill>
            </a:endParaRPr>
          </a:p>
          <a:p>
            <a:endParaRPr lang="pt-PT" sz="2400" dirty="0">
              <a:solidFill>
                <a:srgbClr val="C00000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rgbClr val="C00000"/>
                </a:solidFill>
              </a:rPr>
              <a:t>Amostragem</a:t>
            </a:r>
            <a:endParaRPr lang="pt-PT" sz="3200" dirty="0">
              <a:solidFill>
                <a:srgbClr val="C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780928"/>
            <a:ext cx="8229600" cy="178885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8600" dirty="0">
                <a:solidFill>
                  <a:srgbClr val="C00000"/>
                </a:solidFill>
              </a:rPr>
              <a:t>Abordagem </a:t>
            </a:r>
            <a:r>
              <a:rPr lang="pt-PT" sz="8600" dirty="0" err="1">
                <a:solidFill>
                  <a:srgbClr val="C00000"/>
                </a:solidFill>
              </a:rPr>
              <a:t>Frequencista</a:t>
            </a:r>
            <a:endParaRPr lang="pt-PT" sz="86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r>
              <a:rPr lang="pt-PT" sz="9600" dirty="0"/>
              <a:t> </a:t>
            </a:r>
            <a:r>
              <a:rPr lang="pt-PT" sz="8600" dirty="0"/>
              <a:t>O </a:t>
            </a:r>
            <a:r>
              <a:rPr lang="pt-PT" sz="8600" dirty="0" err="1"/>
              <a:t>aspecto</a:t>
            </a:r>
            <a:r>
              <a:rPr lang="pt-PT" sz="8600" dirty="0"/>
              <a:t> central da análise estatística consiste em reconhecer a </a:t>
            </a:r>
            <a:r>
              <a:rPr lang="pt-PT" sz="8600" b="1" dirty="0">
                <a:solidFill>
                  <a:srgbClr val="C00000"/>
                </a:solidFill>
              </a:rPr>
              <a:t>variabilidade</a:t>
            </a:r>
            <a:r>
              <a:rPr lang="pt-PT" sz="8600" dirty="0"/>
              <a:t> dos diferentes </a:t>
            </a:r>
            <a:r>
              <a:rPr lang="pt-PT" sz="8600" b="1" dirty="0">
                <a:solidFill>
                  <a:srgbClr val="C00000"/>
                </a:solidFill>
              </a:rPr>
              <a:t>conjuntos amostrais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92900-7F91-4C2A-8958-024ED15CA857}"/>
              </a:ext>
            </a:extLst>
          </p:cNvPr>
          <p:cNvSpPr txBox="1"/>
          <p:nvPr/>
        </p:nvSpPr>
        <p:spPr>
          <a:xfrm>
            <a:off x="1655676" y="4851157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“Statistics is the science of variation.”  </a:t>
            </a:r>
          </a:p>
          <a:p>
            <a:r>
              <a:rPr lang="en-US" sz="2800" dirty="0"/>
              <a:t>     Douglas M. Bates (1949 -)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987055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4430</TotalTime>
  <Words>2586</Words>
  <Application>Microsoft Office PowerPoint</Application>
  <PresentationFormat>On-screen Show (4:3)</PresentationFormat>
  <Paragraphs>1684</Paragraphs>
  <Slides>54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Arial</vt:lpstr>
      <vt:lpstr>Calibri</vt:lpstr>
      <vt:lpstr>Cambria Math</vt:lpstr>
      <vt:lpstr>Mathematica1</vt:lpstr>
      <vt:lpstr>Symbol</vt:lpstr>
      <vt:lpstr>Times New Roman</vt:lpstr>
      <vt:lpstr>Tema do Office</vt:lpstr>
      <vt:lpstr>O método – Aprender a aprender</vt:lpstr>
      <vt:lpstr>Estatística (Ciência dos dados)</vt:lpstr>
      <vt:lpstr> Amostragem: Introdução</vt:lpstr>
      <vt:lpstr>Amostragem: Introdução</vt:lpstr>
      <vt:lpstr>Amostragem: Introdução</vt:lpstr>
      <vt:lpstr>Capítulo 6  - Amostragem</vt:lpstr>
      <vt:lpstr>Amostragem    fiquei aqui</vt:lpstr>
      <vt:lpstr>Amostragem</vt:lpstr>
      <vt:lpstr>Amostragem</vt:lpstr>
      <vt:lpstr>PowerPoint Presentation</vt:lpstr>
      <vt:lpstr>Amostragem</vt:lpstr>
      <vt:lpstr>Amostragem</vt:lpstr>
      <vt:lpstr>Amostragem</vt:lpstr>
      <vt:lpstr>Amostragem</vt:lpstr>
      <vt:lpstr>Amostragem</vt:lpstr>
      <vt:lpstr>Amostragem</vt:lpstr>
      <vt:lpstr>Amostragem</vt:lpstr>
      <vt:lpstr>Amostragem</vt:lpstr>
      <vt:lpstr>PowerPoint Presentation</vt:lpstr>
      <vt:lpstr>PowerPoint Presentation</vt:lpstr>
      <vt:lpstr>Amostragem</vt:lpstr>
      <vt:lpstr>Amostragem</vt:lpstr>
      <vt:lpstr>Amostragem</vt:lpstr>
      <vt:lpstr>PowerPoint Presentation</vt:lpstr>
      <vt:lpstr>Amostragem</vt:lpstr>
      <vt:lpstr>Amostragem</vt:lpstr>
      <vt:lpstr>Amostragem</vt:lpstr>
      <vt:lpstr>Amostragem - Populações normais : </vt:lpstr>
      <vt:lpstr>Amostragem: </vt:lpstr>
      <vt:lpstr>Amostragem: </vt:lpstr>
      <vt:lpstr>Amostragem: </vt:lpstr>
      <vt:lpstr>Amostragem: </vt:lpstr>
      <vt:lpstr>Amostragem - Populações normais : </vt:lpstr>
      <vt:lpstr>Amostragem: </vt:lpstr>
      <vt:lpstr>Amostragem</vt:lpstr>
      <vt:lpstr>PowerPoint Presentation</vt:lpstr>
      <vt:lpstr>PowerPoint Presentation</vt:lpstr>
      <vt:lpstr>PowerPoint Presentation</vt:lpstr>
      <vt:lpstr>Amostragem</vt:lpstr>
      <vt:lpstr>Amostragem - Populações Bernoulli: </vt:lpstr>
      <vt:lpstr>Amostragem - Populações Bernoulli: </vt:lpstr>
      <vt:lpstr>Amostragem - Populações Bernoulli: </vt:lpstr>
      <vt:lpstr>Amostragem - Populações Bernoulli: 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  <vt:lpstr>Capítulo 6  - Amostragem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Capítulo 6  - Amostragem</dc:title>
  <dc:creator>Windows User</dc:creator>
  <cp:lastModifiedBy>gleao</cp:lastModifiedBy>
  <cp:revision>338</cp:revision>
  <cp:lastPrinted>2011-11-21T11:57:26Z</cp:lastPrinted>
  <dcterms:created xsi:type="dcterms:W3CDTF">2011-04-30T13:21:40Z</dcterms:created>
  <dcterms:modified xsi:type="dcterms:W3CDTF">2020-05-13T18:15:23Z</dcterms:modified>
</cp:coreProperties>
</file>